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9" r:id="rId3"/>
    <p:sldId id="284" r:id="rId4"/>
    <p:sldId id="311" r:id="rId5"/>
    <p:sldId id="289" r:id="rId6"/>
    <p:sldId id="264" r:id="rId7"/>
    <p:sldId id="318" r:id="rId8"/>
    <p:sldId id="265" r:id="rId9"/>
    <p:sldId id="313" r:id="rId10"/>
    <p:sldId id="314" r:id="rId11"/>
    <p:sldId id="315" r:id="rId12"/>
    <p:sldId id="319" r:id="rId13"/>
    <p:sldId id="321" r:id="rId14"/>
    <p:sldId id="320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275" r:id="rId25"/>
    <p:sldId id="317" r:id="rId26"/>
  </p:sldIdLst>
  <p:sldSz cx="10080625" cy="7561263"/>
  <p:notesSz cx="6794500" cy="9931400"/>
  <p:defaultTextStyle>
    <a:defPPr>
      <a:defRPr lang="de-DE"/>
    </a:defPPr>
    <a:lvl1pPr marL="0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4108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8216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2324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6432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20541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4648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8757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2865" algn="l" defTabSz="50410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515">
          <p15:clr>
            <a:srgbClr val="A4A3A4"/>
          </p15:clr>
        </p15:guide>
        <p15:guide id="2" orient="horz" pos="224">
          <p15:clr>
            <a:srgbClr val="A4A3A4"/>
          </p15:clr>
        </p15:guide>
        <p15:guide id="3" pos="3782">
          <p15:clr>
            <a:srgbClr val="A4A3A4"/>
          </p15:clr>
        </p15:guide>
        <p15:guide id="4" pos="6162">
          <p15:clr>
            <a:srgbClr val="A4A3A4"/>
          </p15:clr>
        </p15:guide>
        <p15:guide id="5" pos="5035">
          <p15:clr>
            <a:srgbClr val="A4A3A4"/>
          </p15:clr>
        </p15:guide>
        <p15:guide id="6" pos="365">
          <p15:clr>
            <a:srgbClr val="A4A3A4"/>
          </p15:clr>
        </p15:guide>
        <p15:guide id="7" pos="51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466" autoAdjust="0"/>
    <p:restoredTop sz="94628" autoAdjust="0"/>
  </p:normalViewPr>
  <p:slideViewPr>
    <p:cSldViewPr snapToGrid="0" snapToObjects="1" showGuides="1">
      <p:cViewPr varScale="1">
        <p:scale>
          <a:sx n="73" d="100"/>
          <a:sy n="73" d="100"/>
        </p:scale>
        <p:origin x="-906" y="-108"/>
      </p:cViewPr>
      <p:guideLst>
        <p:guide orient="horz" pos="4515"/>
        <p:guide orient="horz" pos="224"/>
        <p:guide pos="3782"/>
        <p:guide pos="6162"/>
        <p:guide pos="5035"/>
        <p:guide pos="365"/>
        <p:guide pos="51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77BD1-7110-4EEE-994D-FE81502F7EA9}" type="datetimeFigureOut">
              <a:rPr lang="de-DE" smtClean="0"/>
              <a:pPr/>
              <a:t>06.05.2015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88FB7-5A1C-4AA9-8610-F886D827021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8775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186C9-3329-47C7-9C70-5FE4ED87D803}" type="datetimeFigureOut">
              <a:rPr lang="de-DE" smtClean="0"/>
              <a:pPr/>
              <a:t>06.05.2015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25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A9AC8-E902-415B-99C2-D18B622966F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5732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582339" y="645753"/>
            <a:ext cx="8915949" cy="3157717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000" b="1" baseline="0">
                <a:latin typeface="Helvetica"/>
                <a:cs typeface="Helvetica"/>
              </a:defRPr>
            </a:lvl1pPr>
          </a:lstStyle>
          <a:p>
            <a:r>
              <a:rPr lang="en-US" dirty="0" err="1" smtClean="0"/>
              <a:t>Titel</a:t>
            </a:r>
            <a:r>
              <a:rPr lang="en-US" dirty="0" smtClean="0"/>
              <a:t> der </a:t>
            </a:r>
            <a:r>
              <a:rPr lang="en-US" dirty="0" err="1" smtClean="0"/>
              <a:t>Präsentation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82339" y="4268522"/>
            <a:ext cx="8915949" cy="134049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Name des </a:t>
            </a:r>
            <a:r>
              <a:rPr lang="en-US" dirty="0" err="1" smtClean="0"/>
              <a:t>Vortragenden</a:t>
            </a:r>
            <a:endParaRPr lang="en-US" dirty="0" smtClean="0"/>
          </a:p>
          <a:p>
            <a:pPr lvl="0"/>
            <a:r>
              <a:rPr lang="de-DE" dirty="0" smtClean="0"/>
              <a:t>G</a:t>
            </a:r>
            <a:r>
              <a:rPr lang="en-US" dirty="0" err="1" smtClean="0"/>
              <a:t>gf</a:t>
            </a:r>
            <a:r>
              <a:rPr lang="en-US" dirty="0" smtClean="0"/>
              <a:t>. </a:t>
            </a:r>
            <a:r>
              <a:rPr lang="de-DE" dirty="0" err="1" smtClean="0"/>
              <a:t>w</a:t>
            </a:r>
            <a:r>
              <a:rPr lang="en-US" dirty="0" err="1" smtClean="0"/>
              <a:t>eiter</a:t>
            </a:r>
            <a:r>
              <a:rPr lang="en-US" dirty="0" smtClean="0"/>
              <a:t> </a:t>
            </a:r>
            <a:r>
              <a:rPr lang="en-US" dirty="0" err="1" smtClean="0"/>
              <a:t>Namen</a:t>
            </a:r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92713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82337" y="379017"/>
            <a:ext cx="9199978" cy="5704296"/>
          </a:xfrm>
          <a:prstGeom prst="rect">
            <a:avLst/>
          </a:prstGeom>
        </p:spPr>
        <p:txBody>
          <a:bodyPr vert="horz" tIns="0" rIns="0" bIns="0"/>
          <a:lstStyle>
            <a:lvl1pPr marL="0" indent="0">
              <a:buNone/>
              <a:defRPr sz="200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Textfeld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7002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9165" y="379018"/>
            <a:ext cx="7413297" cy="6782056"/>
          </a:xfrm>
          <a:prstGeom prst="rect">
            <a:avLst/>
          </a:prstGeom>
        </p:spPr>
        <p:txBody>
          <a:bodyPr vert="horz" tIns="0" rIns="0" bIns="0"/>
          <a:lstStyle>
            <a:lvl1pPr marL="0" indent="0">
              <a:buNone/>
              <a:defRPr sz="200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Textfeld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7002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 +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79167" y="379017"/>
            <a:ext cx="7413296" cy="5704296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Bild auf Platzhalter ziehen oder durch Klicken auf Symbol hinzufügen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79165" y="6408386"/>
            <a:ext cx="7413297" cy="77696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20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Bildtitel </a:t>
            </a:r>
          </a:p>
          <a:p>
            <a:pPr lvl="0"/>
            <a:r>
              <a:rPr lang="de-DE" dirty="0" smtClean="0"/>
              <a:t>und 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7399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 + 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82339" y="379017"/>
            <a:ext cx="5146280" cy="5704296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Bild auf Platzhalter ziehen oder durch Klicken auf Symbol hinzufügen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32358" y="379016"/>
            <a:ext cx="1960105" cy="57042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000" b="0" i="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Ggf. Textfeld für</a:t>
            </a:r>
          </a:p>
          <a:p>
            <a:pPr lvl="0"/>
            <a:r>
              <a:rPr lang="de-DE" dirty="0" smtClean="0"/>
              <a:t>Bildinformationen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2340" y="6408386"/>
            <a:ext cx="7410122" cy="77696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20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Bildtitel </a:t>
            </a:r>
          </a:p>
          <a:p>
            <a:pPr lvl="0"/>
            <a:r>
              <a:rPr lang="de-DE" dirty="0" smtClean="0"/>
              <a:t>und 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27134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+ Titel + 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82339" y="1513382"/>
            <a:ext cx="5146280" cy="456993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Bild auf Platzhalter ziehen oder durch Klicken auf Symbol hinzufügen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04265" y="1513384"/>
            <a:ext cx="3778053" cy="456993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000" b="0" i="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Ggf. Textfeld für</a:t>
            </a:r>
          </a:p>
          <a:p>
            <a:pPr lvl="0"/>
            <a:r>
              <a:rPr lang="de-DE" dirty="0" smtClean="0"/>
              <a:t>Bildinformationen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2340" y="377428"/>
            <a:ext cx="9199977" cy="77696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20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Bildtitel </a:t>
            </a:r>
          </a:p>
          <a:p>
            <a:pPr lvl="0"/>
            <a:r>
              <a:rPr lang="de-DE" dirty="0" smtClean="0"/>
              <a:t>und 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04169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4484979" y="379017"/>
            <a:ext cx="3507484" cy="5704296"/>
          </a:xfrm>
          <a:prstGeom prst="rect">
            <a:avLst/>
          </a:prstGeom>
        </p:spPr>
        <p:txBody>
          <a:bodyPr vert="horz"/>
          <a:lstStyle>
            <a:lvl1pPr>
              <a:defRPr sz="2000" b="1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Inhalt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2339" y="6387215"/>
            <a:ext cx="3507484" cy="77696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20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Bildtitel / Text</a:t>
            </a:r>
          </a:p>
          <a:p>
            <a:pPr lvl="0"/>
            <a:r>
              <a:rPr lang="de-DE" dirty="0" smtClean="0"/>
              <a:t>und Unterschrift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484979" y="6384106"/>
            <a:ext cx="3507484" cy="77696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20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Bildtitel / Text</a:t>
            </a:r>
          </a:p>
          <a:p>
            <a:pPr lvl="0"/>
            <a:r>
              <a:rPr lang="de-DE" dirty="0" smtClean="0"/>
              <a:t>und Unterschrift</a:t>
            </a:r>
            <a:endParaRPr lang="de-DE" dirty="0"/>
          </a:p>
        </p:txBody>
      </p:sp>
      <p:pic>
        <p:nvPicPr>
          <p:cNvPr id="8" name="Bild 7" descr="01_Rahmen_20120620_01-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24996" y="6477525"/>
            <a:ext cx="1457321" cy="683549"/>
          </a:xfrm>
          <a:prstGeom prst="rect">
            <a:avLst/>
          </a:prstGeom>
        </p:spPr>
      </p:pic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582339" y="379017"/>
            <a:ext cx="3507484" cy="5704296"/>
          </a:xfrm>
          <a:prstGeom prst="rect">
            <a:avLst/>
          </a:prstGeom>
        </p:spPr>
        <p:txBody>
          <a:bodyPr vert="horz"/>
          <a:lstStyle>
            <a:lvl1pPr>
              <a:defRPr sz="2000" b="1"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Inhalt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28383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9167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3" r:id="rId2"/>
    <p:sldLayoutId id="2147483714" r:id="rId3"/>
    <p:sldLayoutId id="2147483715" r:id="rId4"/>
    <p:sldLayoutId id="2147483716" r:id="rId5"/>
    <p:sldLayoutId id="2147483719" r:id="rId6"/>
    <p:sldLayoutId id="2147483718" r:id="rId7"/>
  </p:sldLayoutIdLst>
  <p:hf hdr="0" ftr="0" dt="0"/>
  <p:txStyles>
    <p:titleStyle>
      <a:lvl1pPr algn="ctr" defTabSz="50415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116" indent="-378116" algn="l" defTabSz="5041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9250" indent="-315096" algn="l" defTabSz="504154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5" indent="-252077" algn="l" defTabSz="5041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0" indent="-252077" algn="l" defTabSz="5041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4" indent="-252077" algn="l" defTabSz="5041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8" indent="-252077" algn="l" defTabSz="5041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2" indent="-252077" algn="l" defTabSz="5041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6" indent="-252077" algn="l" defTabSz="5041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0" indent="-252077" algn="l" defTabSz="5041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8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2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6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1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5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9079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3" algn="l" defTabSz="5041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tif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24" y="230801"/>
            <a:ext cx="9759950" cy="714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84581" y="548619"/>
            <a:ext cx="91594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A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twenty-one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year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long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-term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trend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for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PM10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and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PM2.5 at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Melpitz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site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in Germany – </a:t>
            </a:r>
          </a:p>
          <a:p>
            <a:pPr algn="ctr"/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infuence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of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air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mass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inflow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and</a:t>
            </a:r>
            <a:r>
              <a:rPr lang="de-DE" sz="2800" b="1" dirty="0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Helvetica" pitchFamily="34" charset="0"/>
                <a:cs typeface="Arial" pitchFamily="34" charset="0"/>
              </a:rPr>
              <a:t>season</a:t>
            </a:r>
            <a:endParaRPr lang="de-DE" sz="2800" b="1" dirty="0" smtClean="0">
              <a:solidFill>
                <a:srgbClr val="FF0000"/>
              </a:solidFill>
              <a:latin typeface="Helvetica" pitchFamily="34" charset="0"/>
              <a:cs typeface="Arial" pitchFamily="34" charset="0"/>
            </a:endParaRPr>
          </a:p>
          <a:p>
            <a:pPr algn="ctr"/>
            <a:endParaRPr lang="de-DE" sz="2800" b="1" dirty="0" smtClean="0">
              <a:solidFill>
                <a:srgbClr val="FF0000"/>
              </a:solidFill>
              <a:latin typeface="Helvetica" pitchFamily="34" charset="0"/>
              <a:cs typeface="Arial" pitchFamily="34" charset="0"/>
            </a:endParaRPr>
          </a:p>
          <a:p>
            <a:pPr algn="ctr"/>
            <a:r>
              <a:rPr lang="de-DE" sz="2200" i="1" u="sng" dirty="0">
                <a:latin typeface="Helvetica" pitchFamily="34" charset="0"/>
                <a:cs typeface="Arial" pitchFamily="34" charset="0"/>
              </a:rPr>
              <a:t>G. Spindler</a:t>
            </a:r>
            <a:r>
              <a:rPr lang="de-DE" sz="2200" i="1" dirty="0">
                <a:latin typeface="Helvetica" pitchFamily="34" charset="0"/>
                <a:cs typeface="Arial" pitchFamily="34" charset="0"/>
              </a:rPr>
              <a:t>, A. Grüner</a:t>
            </a:r>
            <a:r>
              <a:rPr lang="de-DE" sz="2200" i="1" dirty="0" smtClean="0">
                <a:latin typeface="Helvetica" pitchFamily="34" charset="0"/>
                <a:cs typeface="Arial" pitchFamily="34" charset="0"/>
              </a:rPr>
              <a:t>, Y. Iinuma, </a:t>
            </a:r>
            <a:r>
              <a:rPr lang="de-DE" sz="2200" i="1" dirty="0">
                <a:latin typeface="Helvetica" pitchFamily="34" charset="0"/>
                <a:cs typeface="Arial" pitchFamily="34" charset="0"/>
              </a:rPr>
              <a:t>K. </a:t>
            </a:r>
            <a:r>
              <a:rPr lang="de-DE" sz="2200" i="1" dirty="0" smtClean="0">
                <a:latin typeface="Helvetica" pitchFamily="34" charset="0"/>
                <a:cs typeface="Arial" pitchFamily="34" charset="0"/>
              </a:rPr>
              <a:t>Müller, </a:t>
            </a:r>
            <a:r>
              <a:rPr lang="de-DE" sz="2200" i="1" dirty="0" err="1" smtClean="0">
                <a:latin typeface="Helvetica" pitchFamily="34" charset="0"/>
                <a:cs typeface="Arial" pitchFamily="34" charset="0"/>
              </a:rPr>
              <a:t>B.Stieger</a:t>
            </a:r>
            <a:r>
              <a:rPr lang="de-DE" sz="2200" i="1" dirty="0" smtClean="0">
                <a:latin typeface="Helvetica" pitchFamily="34" charset="0"/>
                <a:cs typeface="Arial" pitchFamily="34" charset="0"/>
              </a:rPr>
              <a:t> </a:t>
            </a:r>
            <a:r>
              <a:rPr lang="de-DE" sz="2200" i="1" dirty="0" err="1" smtClean="0">
                <a:latin typeface="Helvetica" pitchFamily="34" charset="0"/>
                <a:cs typeface="Arial" pitchFamily="34" charset="0"/>
              </a:rPr>
              <a:t>and</a:t>
            </a:r>
            <a:r>
              <a:rPr lang="de-DE" sz="2200" i="1" dirty="0" smtClean="0">
                <a:latin typeface="Helvetica" pitchFamily="34" charset="0"/>
                <a:cs typeface="Arial" pitchFamily="34" charset="0"/>
              </a:rPr>
              <a:t> H</a:t>
            </a:r>
            <a:r>
              <a:rPr lang="de-DE" sz="2200" i="1" dirty="0">
                <a:latin typeface="Helvetica" pitchFamily="34" charset="0"/>
                <a:cs typeface="Arial" pitchFamily="34" charset="0"/>
              </a:rPr>
              <a:t>. Herrmann</a:t>
            </a:r>
            <a:endParaRPr lang="de-DE" sz="2200" i="1" dirty="0" smtClean="0">
              <a:latin typeface="Helvetica" pitchFamily="34" charset="0"/>
              <a:cs typeface="Arial" pitchFamily="34" charset="0"/>
            </a:endParaRPr>
          </a:p>
          <a:p>
            <a:pPr algn="ctr"/>
            <a:endParaRPr lang="de-DE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de-DE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07153" y="4759018"/>
            <a:ext cx="4873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CONVENTION ON LONG-RANGE TRANSBOUNDARY AIR POLLUTION</a:t>
            </a:r>
          </a:p>
          <a:p>
            <a:pPr algn="r"/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16th Task Force on </a:t>
            </a:r>
          </a:p>
          <a:p>
            <a:pPr algn="r"/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Measurement </a:t>
            </a:r>
            <a:r>
              <a:rPr lang="de-DE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Modelling</a:t>
            </a:r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Meeting </a:t>
            </a:r>
            <a:endParaRPr lang="de-DE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de-DE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Cracow</a:t>
            </a:r>
            <a:r>
              <a:rPr lang="de-DE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Poland</a:t>
            </a:r>
            <a:r>
              <a:rPr lang="de-DE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), 5 – </a:t>
            </a:r>
            <a:r>
              <a:rPr lang="de-DE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de-DE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May 2015</a:t>
            </a:r>
            <a:endParaRPr lang="de-DE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581" y="6654858"/>
            <a:ext cx="6079718" cy="45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0549" y="6222479"/>
            <a:ext cx="993130" cy="8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7980" y="6222479"/>
            <a:ext cx="1507528" cy="86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6338" y="5113919"/>
            <a:ext cx="3607341" cy="92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095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62" y="1188793"/>
            <a:ext cx="9459476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-70338" y="84229"/>
            <a:ext cx="99350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079500" indent="-217488" algn="r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+mj-lt"/>
                <a:ea typeface="+mj-ea"/>
                <a:cs typeface="+mj-cs"/>
              </a:defRPr>
            </a:lvl1pPr>
            <a:lvl2pPr marL="1079500" indent="-217488" algn="r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2pPr>
            <a:lvl3pPr marL="1079500" indent="-217488" algn="r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3pPr>
            <a:lvl4pPr marL="1079500" indent="-217488" algn="r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4pPr>
            <a:lvl5pPr marL="1079500" indent="-217488" algn="r" defTabSz="449263" rtl="0" eaLnBrk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5pPr>
            <a:lvl6pPr marL="1536700" indent="-217488" algn="r" defTabSz="449263" rtl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6pPr>
            <a:lvl7pPr marL="1993900" indent="-217488" algn="r" defTabSz="449263" rtl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7pPr>
            <a:lvl8pPr marL="2451100" indent="-217488" algn="r" defTabSz="449263" rtl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8pPr>
            <a:lvl9pPr marL="2908300" indent="-217488" algn="r" defTabSz="449263" rtl="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>
                <a:solidFill>
                  <a:srgbClr val="06348C"/>
                </a:solidFill>
                <a:latin typeface="Times New Roman" pitchFamily="18" charset="0"/>
              </a:defRPr>
            </a:lvl9pPr>
          </a:lstStyle>
          <a:p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PM</a:t>
            </a:r>
            <a:r>
              <a:rPr lang="de-DE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, PM</a:t>
            </a:r>
            <a:r>
              <a:rPr lang="de-DE" b="1" baseline="-25000" dirty="0" smtClean="0">
                <a:solidFill>
                  <a:srgbClr val="000099"/>
                </a:solidFill>
                <a:latin typeface="Helvetica" pitchFamily="34" charset="0"/>
              </a:rPr>
              <a:t>2.5</a:t>
            </a:r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b="1" dirty="0" err="1" smtClean="0">
                <a:solidFill>
                  <a:srgbClr val="000099"/>
                </a:solidFill>
                <a:latin typeface="Helvetica" pitchFamily="34" charset="0"/>
              </a:rPr>
              <a:t>and</a:t>
            </a:r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 PM</a:t>
            </a:r>
            <a:r>
              <a:rPr lang="de-DE" b="1" baseline="-25000" dirty="0" smtClean="0">
                <a:solidFill>
                  <a:srgbClr val="000099"/>
                </a:solidFill>
                <a:latin typeface="Helvetica" pitchFamily="34" charset="0"/>
              </a:rPr>
              <a:t>1</a:t>
            </a:r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 2003 - 2014 </a:t>
            </a:r>
          </a:p>
          <a:p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(</a:t>
            </a:r>
            <a:r>
              <a:rPr lang="de-DE" b="1" dirty="0" err="1" smtClean="0">
                <a:solidFill>
                  <a:srgbClr val="000099"/>
                </a:solidFill>
                <a:latin typeface="Helvetica" pitchFamily="34" charset="0"/>
              </a:rPr>
              <a:t>yearly</a:t>
            </a:r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b="1" dirty="0" err="1" smtClean="0">
                <a:solidFill>
                  <a:srgbClr val="000099"/>
                </a:solidFill>
                <a:latin typeface="Helvetica" pitchFamily="34" charset="0"/>
              </a:rPr>
              <a:t>means</a:t>
            </a:r>
            <a:r>
              <a:rPr lang="de-DE" b="1" dirty="0" smtClean="0">
                <a:solidFill>
                  <a:srgbClr val="000099"/>
                </a:solidFill>
                <a:latin typeface="Helvetica" pitchFamily="34" charset="0"/>
              </a:rPr>
              <a:t>)</a:t>
            </a:r>
            <a:endParaRPr lang="de-DE" dirty="0">
              <a:latin typeface="Helvetica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2" y="753829"/>
            <a:ext cx="9793845" cy="12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Gerade Verbindung 4"/>
          <p:cNvCxnSpPr/>
          <p:nvPr/>
        </p:nvCxnSpPr>
        <p:spPr>
          <a:xfrm flipH="1">
            <a:off x="856708" y="5931996"/>
            <a:ext cx="8963130" cy="10048"/>
          </a:xfrm>
          <a:prstGeom prst="line">
            <a:avLst/>
          </a:prstGeom>
          <a:ln w="12700" cap="sq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167" y="6259065"/>
            <a:ext cx="9066212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60362" y="592921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PM</a:t>
            </a:r>
            <a:r>
              <a:rPr lang="de-DE" sz="1800" baseline="-25000" dirty="0" smtClean="0">
                <a:solidFill>
                  <a:prstClr val="black"/>
                </a:solidFill>
              </a:rPr>
              <a:t>1</a:t>
            </a:r>
            <a:r>
              <a:rPr lang="de-DE" sz="1800" dirty="0" smtClean="0">
                <a:solidFill>
                  <a:prstClr val="black"/>
                </a:solidFill>
              </a:rPr>
              <a:t>/PM</a:t>
            </a:r>
            <a:r>
              <a:rPr lang="de-DE" sz="1800" baseline="-25000" dirty="0" smtClean="0">
                <a:solidFill>
                  <a:prstClr val="black"/>
                </a:solidFill>
              </a:rPr>
              <a:t>10</a:t>
            </a:r>
            <a:endParaRPr lang="de-DE" sz="1800" baseline="-25000" dirty="0">
              <a:solidFill>
                <a:prstClr val="black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02654" y="634119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PM</a:t>
            </a:r>
            <a:r>
              <a:rPr lang="de-DE" sz="1800" baseline="-25000" dirty="0" smtClean="0">
                <a:solidFill>
                  <a:prstClr val="black"/>
                </a:solidFill>
              </a:rPr>
              <a:t>2.5</a:t>
            </a:r>
            <a:r>
              <a:rPr lang="de-DE" sz="1800" dirty="0" smtClean="0">
                <a:solidFill>
                  <a:prstClr val="black"/>
                </a:solidFill>
              </a:rPr>
              <a:t>/PM</a:t>
            </a:r>
            <a:r>
              <a:rPr lang="de-DE" sz="1800" baseline="-25000" dirty="0" smtClean="0">
                <a:solidFill>
                  <a:prstClr val="black"/>
                </a:solidFill>
              </a:rPr>
              <a:t>10</a:t>
            </a:r>
            <a:endParaRPr lang="de-DE" sz="1800" baseline="-25000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830665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6637" y="6675193"/>
            <a:ext cx="22193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33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331219" y="53241"/>
            <a:ext cx="7606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-Mass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-  </a:t>
            </a:r>
          </a:p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yearly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means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for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air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inflow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East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and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West</a:t>
            </a:r>
            <a:endParaRPr lang="de-DE" sz="2400" dirty="0">
              <a:solidFill>
                <a:prstClr val="black"/>
              </a:solidFill>
              <a:latin typeface="Helvetic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87345"/>
            <a:ext cx="9796462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52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1993 - 2014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92" y="1006475"/>
            <a:ext cx="9558789" cy="618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1705052" y="1537398"/>
            <a:ext cx="6218901" cy="4713439"/>
            <a:chOff x="1705052" y="1326383"/>
            <a:chExt cx="6218901" cy="4713439"/>
          </a:xfrm>
        </p:grpSpPr>
        <p:sp>
          <p:nvSpPr>
            <p:cNvPr id="2" name="Pfeil nach unten 1"/>
            <p:cNvSpPr/>
            <p:nvPr/>
          </p:nvSpPr>
          <p:spPr>
            <a:xfrm>
              <a:off x="4359309" y="2341265"/>
              <a:ext cx="331595" cy="1145513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 nach unten 8"/>
            <p:cNvSpPr/>
            <p:nvPr/>
          </p:nvSpPr>
          <p:spPr>
            <a:xfrm rot="10800000">
              <a:off x="2242458" y="4824883"/>
              <a:ext cx="331595" cy="1014884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1705052" y="1326383"/>
              <a:ext cx="50690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Mean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easterly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air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mass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inflow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4411227" y="1837023"/>
              <a:ext cx="2533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winter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summer</a:t>
              </a:r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811656" y="5246301"/>
              <a:ext cx="51122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Mean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westerly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air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mass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inflow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256964" y="5639712"/>
              <a:ext cx="2533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winter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D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summer</a:t>
              </a:r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798306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945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80" y="1006475"/>
            <a:ext cx="93091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2.5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2003 - 2014  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798306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69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43" y="1068224"/>
            <a:ext cx="93091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Sulphate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1993 - 2014  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798306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52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Nitrate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1993 - 2014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96" y="1090528"/>
            <a:ext cx="9188083" cy="594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727967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30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EC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2003 - 2014 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" y="1096911"/>
            <a:ext cx="93091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826992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61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EC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2003 - 2014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10" y="1070132"/>
            <a:ext cx="9197435" cy="595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727967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36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O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C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2003 - 2014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154" y="1125400"/>
            <a:ext cx="8940730" cy="57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826992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78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284073"/>
            <a:ext cx="10168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O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C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2003 - 2014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969" y="1096910"/>
            <a:ext cx="93091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826992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26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 txBox="1">
            <a:spLocks noGrp="1"/>
          </p:cNvSpPr>
          <p:nvPr>
            <p:ph type="body" sz="quarter" idx="10"/>
          </p:nvPr>
        </p:nvSpPr>
        <p:spPr>
          <a:xfrm>
            <a:off x="643094" y="402836"/>
            <a:ext cx="8982267" cy="851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D2AA3"/>
                </a:solidFill>
              </a:rPr>
              <a:t>Content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1000" dirty="0" smtClean="0">
              <a:solidFill>
                <a:srgbClr val="1D2AA3"/>
              </a:solidFill>
            </a:endParaRPr>
          </a:p>
          <a:p>
            <a:endParaRPr lang="en-US" sz="1000" dirty="0" smtClean="0">
              <a:solidFill>
                <a:srgbClr val="1D2AA3"/>
              </a:solidFill>
            </a:endParaRPr>
          </a:p>
          <a:p>
            <a:endParaRPr lang="en-US" sz="1000" dirty="0">
              <a:solidFill>
                <a:srgbClr val="1D2AA3"/>
              </a:solidFill>
            </a:endParaRPr>
          </a:p>
          <a:p>
            <a:endParaRPr lang="en-US" sz="1000" dirty="0" smtClean="0">
              <a:solidFill>
                <a:srgbClr val="1D2AA3"/>
              </a:solidFill>
            </a:endParaRPr>
          </a:p>
          <a:p>
            <a:endParaRPr lang="en-US" sz="1000" dirty="0">
              <a:solidFill>
                <a:srgbClr val="1D2AA3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The </a:t>
            </a:r>
            <a:r>
              <a:rPr lang="en-US" sz="2500" b="1" dirty="0" err="1" smtClean="0">
                <a:solidFill>
                  <a:srgbClr val="1D2AA3"/>
                </a:solidFill>
              </a:rPr>
              <a:t>Melpitz</a:t>
            </a:r>
            <a:r>
              <a:rPr lang="en-US" sz="2500" b="1" dirty="0" smtClean="0">
                <a:solidFill>
                  <a:srgbClr val="1D2AA3"/>
                </a:solidFill>
              </a:rPr>
              <a:t> site – location</a:t>
            </a:r>
          </a:p>
          <a:p>
            <a:pPr>
              <a:spcBef>
                <a:spcPts val="0"/>
              </a:spcBef>
            </a:pPr>
            <a:endParaRPr lang="en-US" sz="2400" b="1" dirty="0" smtClean="0">
              <a:solidFill>
                <a:srgbClr val="1D2AA3"/>
              </a:solidFill>
            </a:endParaRPr>
          </a:p>
          <a:p>
            <a:pPr>
              <a:spcBef>
                <a:spcPts val="0"/>
              </a:spcBef>
            </a:pPr>
            <a:r>
              <a:rPr lang="en-US" sz="2500" b="1" dirty="0" smtClean="0">
                <a:solidFill>
                  <a:srgbClr val="1D2AA3"/>
                </a:solidFill>
              </a:rPr>
              <a:t>	</a:t>
            </a:r>
            <a:r>
              <a:rPr lang="en-US" sz="2500" b="1" dirty="0">
                <a:solidFill>
                  <a:srgbClr val="1D2AA3"/>
                </a:solidFill>
              </a:rPr>
              <a:t>D</a:t>
            </a:r>
            <a:r>
              <a:rPr lang="en-US" sz="2500" b="1" dirty="0" smtClean="0">
                <a:solidFill>
                  <a:srgbClr val="1D2AA3"/>
                </a:solidFill>
              </a:rPr>
              <a:t>aily sampling and analysis of PM</a:t>
            </a:r>
            <a:r>
              <a:rPr lang="en-US" sz="2500" b="1" baseline="-25000" dirty="0" smtClean="0">
                <a:solidFill>
                  <a:srgbClr val="1D2AA3"/>
                </a:solidFill>
              </a:rPr>
              <a:t>10</a:t>
            </a:r>
            <a:r>
              <a:rPr lang="en-US" sz="2500" b="1" dirty="0" smtClean="0">
                <a:solidFill>
                  <a:srgbClr val="1D2AA3"/>
                </a:solidFill>
              </a:rPr>
              <a:t>, PM</a:t>
            </a:r>
            <a:r>
              <a:rPr lang="en-US" sz="2500" b="1" baseline="-25000" dirty="0" smtClean="0">
                <a:solidFill>
                  <a:srgbClr val="1D2AA3"/>
                </a:solidFill>
              </a:rPr>
              <a:t>2.5</a:t>
            </a:r>
            <a:r>
              <a:rPr lang="en-US" sz="2500" b="1" dirty="0" smtClean="0">
                <a:solidFill>
                  <a:srgbClr val="1D2AA3"/>
                </a:solidFill>
              </a:rPr>
              <a:t> (and PM</a:t>
            </a:r>
            <a:r>
              <a:rPr lang="en-US" sz="2500" b="1" baseline="-25000" dirty="0" smtClean="0">
                <a:solidFill>
                  <a:srgbClr val="1D2AA3"/>
                </a:solidFill>
              </a:rPr>
              <a:t>1</a:t>
            </a:r>
            <a:r>
              <a:rPr lang="en-US" sz="2500" b="1" dirty="0" smtClean="0">
                <a:solidFill>
                  <a:srgbClr val="1D2AA3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sz="1000" b="1" dirty="0" smtClean="0">
                <a:solidFill>
                  <a:srgbClr val="1D2AA3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500" b="1" dirty="0" smtClean="0">
                <a:solidFill>
                  <a:srgbClr val="1D2AA3"/>
                </a:solidFill>
              </a:rPr>
              <a:t>		</a:t>
            </a:r>
            <a:r>
              <a:rPr lang="en-US" sz="2500" b="1" dirty="0">
                <a:solidFill>
                  <a:srgbClr val="1D2AA3"/>
                </a:solidFill>
              </a:rPr>
              <a:t> </a:t>
            </a:r>
            <a:r>
              <a:rPr lang="en-US" sz="2500" b="1" dirty="0" smtClean="0">
                <a:solidFill>
                  <a:srgbClr val="1D2AA3"/>
                </a:solidFill>
              </a:rPr>
              <a:t>	The long-term HV dataset </a:t>
            </a:r>
          </a:p>
          <a:p>
            <a:pPr>
              <a:spcBef>
                <a:spcPts val="0"/>
              </a:spcBef>
            </a:pP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		Analysis of particle samples</a:t>
            </a:r>
          </a:p>
          <a:p>
            <a:pPr>
              <a:spcBef>
                <a:spcPts val="0"/>
              </a:spcBef>
            </a:pP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	</a:t>
            </a: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Classification of sampling days</a:t>
            </a:r>
          </a:p>
          <a:p>
            <a:pPr>
              <a:spcBef>
                <a:spcPts val="0"/>
              </a:spcBef>
            </a:pPr>
            <a:r>
              <a:rPr lang="en-US" sz="1000" b="1" dirty="0" smtClean="0">
                <a:solidFill>
                  <a:srgbClr val="1D2AA3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en-US" sz="1000" b="1" dirty="0">
              <a:solidFill>
                <a:srgbClr val="1D2AA3"/>
              </a:solidFill>
            </a:endParaRPr>
          </a:p>
          <a:p>
            <a:pPr>
              <a:spcBef>
                <a:spcPts val="0"/>
              </a:spcBef>
            </a:pPr>
            <a:r>
              <a:rPr lang="en-US" sz="2500" b="1" dirty="0" smtClean="0">
                <a:solidFill>
                  <a:srgbClr val="1D2AA3"/>
                </a:solidFill>
              </a:rPr>
              <a:t>	Twenty-one-year PM</a:t>
            </a:r>
            <a:r>
              <a:rPr lang="en-US" sz="2500" b="1" baseline="-25000" dirty="0" smtClean="0">
                <a:solidFill>
                  <a:srgbClr val="1D2AA3"/>
                </a:solidFill>
              </a:rPr>
              <a:t>10 </a:t>
            </a:r>
            <a:r>
              <a:rPr lang="en-US" sz="2500" b="1" dirty="0" smtClean="0">
                <a:solidFill>
                  <a:srgbClr val="1D2AA3"/>
                </a:solidFill>
              </a:rPr>
              <a:t>measurements (Examples) </a:t>
            </a:r>
          </a:p>
          <a:p>
            <a:pPr>
              <a:spcBef>
                <a:spcPts val="0"/>
              </a:spcBef>
            </a:pP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		for all days </a:t>
            </a:r>
          </a:p>
          <a:p>
            <a:pPr>
              <a:spcBef>
                <a:spcPts val="0"/>
              </a:spcBef>
            </a:pP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		for classes of days (air mass inflow and season)</a:t>
            </a:r>
          </a:p>
          <a:p>
            <a:pPr>
              <a:spcBef>
                <a:spcPts val="0"/>
              </a:spcBef>
            </a:pP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		for classes of month JFM, AMJ, JAS and OND</a:t>
            </a:r>
          </a:p>
          <a:p>
            <a:pPr>
              <a:spcBef>
                <a:spcPts val="0"/>
              </a:spcBef>
            </a:pP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		for week days</a:t>
            </a:r>
          </a:p>
          <a:p>
            <a:pPr>
              <a:spcBef>
                <a:spcPts val="0"/>
              </a:spcBef>
            </a:pPr>
            <a:endParaRPr lang="en-US" sz="2500" b="1" dirty="0" smtClean="0">
              <a:solidFill>
                <a:srgbClr val="1D2AA3"/>
              </a:solidFill>
            </a:endParaRPr>
          </a:p>
          <a:p>
            <a:pPr>
              <a:spcBef>
                <a:spcPts val="0"/>
              </a:spcBef>
            </a:pPr>
            <a:r>
              <a:rPr lang="en-US" sz="2500" b="1" dirty="0">
                <a:solidFill>
                  <a:srgbClr val="1D2AA3"/>
                </a:solidFill>
              </a:rPr>
              <a:t>	</a:t>
            </a:r>
            <a:r>
              <a:rPr lang="en-US" sz="2500" b="1" dirty="0" smtClean="0">
                <a:solidFill>
                  <a:srgbClr val="1D2AA3"/>
                </a:solidFill>
              </a:rPr>
              <a:t>Summary </a:t>
            </a:r>
            <a:r>
              <a:rPr lang="en-US" sz="2500" b="1" dirty="0">
                <a:solidFill>
                  <a:srgbClr val="1D2AA3"/>
                </a:solidFill>
              </a:rPr>
              <a:t>and outlook</a:t>
            </a:r>
          </a:p>
          <a:p>
            <a:endParaRPr lang="en-US" sz="2400" b="1" dirty="0">
              <a:solidFill>
                <a:srgbClr val="1D2AA3"/>
              </a:solidFill>
            </a:endParaRPr>
          </a:p>
          <a:p>
            <a:endParaRPr lang="en-US" sz="2400" b="1" dirty="0" smtClean="0">
              <a:solidFill>
                <a:srgbClr val="1D2AA3"/>
              </a:solidFill>
            </a:endParaRPr>
          </a:p>
          <a:p>
            <a:endParaRPr lang="en-US" sz="2400" b="1" dirty="0">
              <a:solidFill>
                <a:srgbClr val="1D2AA3"/>
              </a:solidFill>
            </a:endParaRPr>
          </a:p>
          <a:p>
            <a:endParaRPr lang="en-US" sz="2400" b="1" dirty="0" smtClean="0">
              <a:solidFill>
                <a:srgbClr val="1D2AA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8538" y="6566720"/>
            <a:ext cx="174330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723481" y="954592"/>
            <a:ext cx="9430293" cy="100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feil nach rechts 3"/>
          <p:cNvSpPr/>
          <p:nvPr/>
        </p:nvSpPr>
        <p:spPr>
          <a:xfrm>
            <a:off x="331596" y="1698170"/>
            <a:ext cx="713432" cy="3941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331596" y="2393234"/>
            <a:ext cx="713432" cy="3941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331596" y="4437956"/>
            <a:ext cx="713432" cy="3941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>
            <a:off x="331596" y="6710933"/>
            <a:ext cx="713432" cy="3941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85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114359"/>
            <a:ext cx="10168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at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2400" b="1" smtClean="0">
                <a:solidFill>
                  <a:srgbClr val="000099"/>
                </a:solidFill>
                <a:latin typeface="Helvetica" pitchFamily="34" charset="0"/>
              </a:rPr>
              <a:t> 1993 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– 2014 </a:t>
            </a:r>
          </a:p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(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for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quarterly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periods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)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969" y="1096910"/>
            <a:ext cx="93091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4755" y="6826992"/>
            <a:ext cx="14874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0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114359"/>
            <a:ext cx="10168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average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for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week-days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</a:p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1993 – 2014,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, 2003 – 2014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and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2.5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948" y="1159862"/>
            <a:ext cx="9548855" cy="617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50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114359"/>
            <a:ext cx="10168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average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for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week-days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</a:p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1993 – 2014,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, 2003 – 2014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and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2.5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" y="1138552"/>
            <a:ext cx="93091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40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884238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-231112" y="114359"/>
            <a:ext cx="10168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mass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average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for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week-days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</a:p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1993 – 2014,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, 2003 – 2014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and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2.5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9" y="1230169"/>
            <a:ext cx="9309399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73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461" y="709898"/>
            <a:ext cx="98028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6442" y="170822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38A8"/>
                </a:solidFill>
                <a:latin typeface="Helvetica" pitchFamily="34" charset="0"/>
              </a:rPr>
              <a:t>Summary</a:t>
            </a:r>
            <a:endParaRPr lang="de-DE" sz="28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10748" y="1171898"/>
            <a:ext cx="93302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The particle mass concentration PM</a:t>
            </a:r>
            <a:r>
              <a:rPr lang="en-US" b="1" baseline="-25000" dirty="0" smtClean="0">
                <a:solidFill>
                  <a:srgbClr val="002060"/>
                </a:solidFill>
                <a:latin typeface="Helvetica" pitchFamily="34" charset="0"/>
              </a:rPr>
              <a:t>10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 decreases since 1993 and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remains constant in the last 15 years around 22.3 µg/m³ (± 13%). </a:t>
            </a:r>
          </a:p>
          <a:p>
            <a:endParaRPr lang="en-US" b="1" dirty="0" smtClean="0">
              <a:solidFill>
                <a:srgbClr val="002060"/>
              </a:solidFill>
              <a:latin typeface="Helvetica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The highest particle mass concentrations (PM</a:t>
            </a:r>
            <a:r>
              <a:rPr lang="en-US" b="1" baseline="-25000" dirty="0" smtClean="0">
                <a:solidFill>
                  <a:srgbClr val="002060"/>
                </a:solidFill>
                <a:latin typeface="Helvetica" pitchFamily="34" charset="0"/>
              </a:rPr>
              <a:t>10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 and PM</a:t>
            </a:r>
            <a:r>
              <a:rPr lang="en-US" b="1" baseline="-25000" dirty="0" smtClean="0">
                <a:solidFill>
                  <a:srgbClr val="002060"/>
                </a:solidFill>
                <a:latin typeface="Helvetica" pitchFamily="34" charset="0"/>
              </a:rPr>
              <a:t>2.5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) were found for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easterly air-mass inflow in winter.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For </a:t>
            </a:r>
            <a:r>
              <a:rPr lang="en-US" b="1" dirty="0" err="1">
                <a:solidFill>
                  <a:srgbClr val="002060"/>
                </a:solidFill>
                <a:latin typeface="Helvetica" pitchFamily="34" charset="0"/>
              </a:rPr>
              <a:t>s</a:t>
            </a:r>
            <a:r>
              <a:rPr lang="en-US" b="1" dirty="0" err="1" smtClean="0">
                <a:solidFill>
                  <a:srgbClr val="002060"/>
                </a:solidFill>
                <a:latin typeface="Helvetica" pitchFamily="34" charset="0"/>
              </a:rPr>
              <a:t>ulphate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 the particle mass concentration decrease.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For nitrate the particle mass concentration remains more constant.</a:t>
            </a:r>
          </a:p>
          <a:p>
            <a:endParaRPr lang="en-US" b="1" dirty="0">
              <a:solidFill>
                <a:srgbClr val="002060"/>
              </a:solidFill>
              <a:latin typeface="Helvetica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The highest EC concentration were found for WE.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EC shows general an decreasing trend, also for westerly air-mass inflow.</a:t>
            </a:r>
          </a:p>
          <a:p>
            <a:endParaRPr lang="en-US" b="1" dirty="0">
              <a:solidFill>
                <a:srgbClr val="002060"/>
              </a:solidFill>
              <a:latin typeface="Helvetica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Helvetica" pitchFamily="34" charset="0"/>
              </a:rPr>
              <a:t>F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or all quarterly-periods PM</a:t>
            </a:r>
            <a:r>
              <a:rPr lang="en-US" b="1" baseline="-25000" dirty="0" smtClean="0">
                <a:solidFill>
                  <a:srgbClr val="002060"/>
                </a:solidFill>
                <a:latin typeface="Helvetica" pitchFamily="34" charset="0"/>
              </a:rPr>
              <a:t>10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 (1993 – 2014) decrease  up to 2000, higher values found in the Quarter JFM.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	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The measurements in </a:t>
            </a:r>
            <a:r>
              <a:rPr lang="en-US" b="1" dirty="0" err="1" smtClean="0">
                <a:solidFill>
                  <a:srgbClr val="002060"/>
                </a:solidFill>
                <a:latin typeface="Helvetica" pitchFamily="34" charset="0"/>
              </a:rPr>
              <a:t>Melpitz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 are representative for a large area that is typical for East and North-East Germany. But the influence of week-day activities (traffic, production, </a:t>
            </a:r>
            <a:r>
              <a:rPr lang="en-US" b="1" dirty="0">
                <a:solidFill>
                  <a:srgbClr val="002060"/>
                </a:solidFill>
                <a:latin typeface="Helvetica" pitchFamily="34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Helvetica" pitchFamily="34" charset="0"/>
              </a:rPr>
              <a:t>griculture) can by shown.</a:t>
            </a:r>
          </a:p>
          <a:p>
            <a:endParaRPr lang="en-US" b="1" dirty="0" smtClean="0">
              <a:solidFill>
                <a:srgbClr val="002060"/>
              </a:solidFill>
              <a:latin typeface="Helvetica" pitchFamily="34" charset="0"/>
            </a:endParaRPr>
          </a:p>
          <a:p>
            <a:endParaRPr lang="en-US" b="1" dirty="0" smtClean="0">
              <a:solidFill>
                <a:srgbClr val="002060"/>
              </a:solidFill>
              <a:latin typeface="Helvetica" pitchFamily="34" charset="0"/>
            </a:endParaRPr>
          </a:p>
          <a:p>
            <a:endParaRPr lang="de-DE" dirty="0">
              <a:latin typeface="Helvetic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9888" y="79769"/>
            <a:ext cx="1609027" cy="63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42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084914" cy="754138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84374" y="6611818"/>
            <a:ext cx="6664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 smtClean="0">
                <a:solidFill>
                  <a:srgbClr val="FFC000"/>
                </a:solidFill>
                <a:latin typeface="Helvetica" pitchFamily="34" charset="0"/>
              </a:rPr>
              <a:t>Thank</a:t>
            </a:r>
            <a:r>
              <a:rPr lang="de-DE" sz="4800" dirty="0" smtClean="0">
                <a:solidFill>
                  <a:srgbClr val="FFC000"/>
                </a:solidFill>
                <a:latin typeface="Helvetica" pitchFamily="34" charset="0"/>
              </a:rPr>
              <a:t> </a:t>
            </a:r>
            <a:r>
              <a:rPr lang="de-DE" sz="4800" dirty="0" err="1" smtClean="0">
                <a:solidFill>
                  <a:srgbClr val="FFC000"/>
                </a:solidFill>
                <a:latin typeface="Helvetica" pitchFamily="34" charset="0"/>
              </a:rPr>
              <a:t>you</a:t>
            </a:r>
            <a:r>
              <a:rPr lang="de-DE" sz="4800" dirty="0" smtClean="0">
                <a:solidFill>
                  <a:srgbClr val="FFC000"/>
                </a:solidFill>
                <a:latin typeface="Helvetica" pitchFamily="34" charset="0"/>
              </a:rPr>
              <a:t> </a:t>
            </a:r>
            <a:r>
              <a:rPr lang="de-DE" sz="4800" dirty="0" err="1" smtClean="0">
                <a:solidFill>
                  <a:srgbClr val="FFC000"/>
                </a:solidFill>
                <a:latin typeface="Helvetica" pitchFamily="34" charset="0"/>
              </a:rPr>
              <a:t>for</a:t>
            </a:r>
            <a:r>
              <a:rPr lang="de-DE" sz="4800" dirty="0">
                <a:solidFill>
                  <a:srgbClr val="FFC000"/>
                </a:solidFill>
                <a:latin typeface="Helvetica" pitchFamily="34" charset="0"/>
              </a:rPr>
              <a:t> </a:t>
            </a:r>
            <a:r>
              <a:rPr lang="de-DE" sz="4800" dirty="0" err="1" smtClean="0">
                <a:solidFill>
                  <a:srgbClr val="FFC000"/>
                </a:solidFill>
                <a:latin typeface="Helvetica" pitchFamily="34" charset="0"/>
              </a:rPr>
              <a:t>attention</a:t>
            </a:r>
            <a:r>
              <a:rPr lang="de-DE" sz="4800" dirty="0" smtClean="0">
                <a:solidFill>
                  <a:srgbClr val="FFC000"/>
                </a:solidFill>
                <a:latin typeface="Helvetica" pitchFamily="34" charset="0"/>
              </a:rPr>
              <a:t>!</a:t>
            </a:r>
            <a:endParaRPr lang="de-DE" sz="4800" dirty="0">
              <a:solidFill>
                <a:srgbClr val="FFC000"/>
              </a:solidFill>
              <a:latin typeface="Helvetic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809" y="245880"/>
            <a:ext cx="2767129" cy="104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809" y="245880"/>
            <a:ext cx="3005582" cy="112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574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616" y="814830"/>
            <a:ext cx="8286993" cy="63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267616" y="241701"/>
            <a:ext cx="9813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8A8"/>
                </a:solidFill>
                <a:latin typeface="Helvetica" pitchFamily="34" charset="0"/>
              </a:rPr>
              <a:t>Location of the </a:t>
            </a:r>
            <a:r>
              <a:rPr lang="en-US" sz="2400" b="1" dirty="0" smtClean="0">
                <a:solidFill>
                  <a:srgbClr val="0038A8"/>
                </a:solidFill>
                <a:latin typeface="Helvetica" pitchFamily="34" charset="0"/>
              </a:rPr>
              <a:t>TROPOS </a:t>
            </a:r>
            <a:r>
              <a:rPr lang="en-US" sz="2400" b="1" dirty="0">
                <a:solidFill>
                  <a:srgbClr val="0038A8"/>
                </a:solidFill>
                <a:latin typeface="Helvetica" pitchFamily="34" charset="0"/>
              </a:rPr>
              <a:t>research site in </a:t>
            </a:r>
            <a:r>
              <a:rPr lang="en-US" sz="2400" b="1" dirty="0" smtClean="0">
                <a:solidFill>
                  <a:srgbClr val="0038A8"/>
                </a:solidFill>
                <a:latin typeface="Helvetica" pitchFamily="34" charset="0"/>
              </a:rPr>
              <a:t>Europe </a:t>
            </a:r>
            <a:endParaRPr lang="en-US" sz="2400" b="1" dirty="0">
              <a:solidFill>
                <a:srgbClr val="0038A8"/>
              </a:solidFill>
              <a:latin typeface="Helvetic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38" y="692593"/>
            <a:ext cx="95170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468190" y="4169204"/>
            <a:ext cx="126106" cy="135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>
            <a:endCxn id="5" idx="3"/>
          </p:cNvCxnSpPr>
          <p:nvPr/>
        </p:nvCxnSpPr>
        <p:spPr>
          <a:xfrm flipV="1">
            <a:off x="2226263" y="4284466"/>
            <a:ext cx="1260395" cy="19458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87713" y="6230303"/>
            <a:ext cx="1938550" cy="1195124"/>
          </a:xfrm>
          <a:prstGeom prst="rect">
            <a:avLst/>
          </a:prstGeom>
          <a:solidFill>
            <a:srgbClr val="CCEC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de-DE" sz="1600" b="1" dirty="0" err="1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16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1600" b="1" dirty="0" err="1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</a:t>
            </a:r>
          </a:p>
          <a:p>
            <a:pPr algn="ctr" defTabSz="914400"/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(12°56‘ E, 51°32‘ N, </a:t>
            </a:r>
          </a:p>
          <a:p>
            <a:pPr algn="ctr" defTabSz="914400"/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altitude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86 m </a:t>
            </a:r>
          </a:p>
          <a:p>
            <a:pPr algn="ctr" defTabSz="914400"/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above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sea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level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)</a:t>
            </a:r>
            <a:endParaRPr lang="en-US" sz="1600" dirty="0">
              <a:solidFill>
                <a:srgbClr val="000099"/>
              </a:solidFill>
              <a:latin typeface="Helvetic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2770" y="5823848"/>
            <a:ext cx="1001839" cy="160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975" y="1321446"/>
            <a:ext cx="1315501" cy="7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975" y="2139575"/>
            <a:ext cx="1315502" cy="51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086" y="2770909"/>
            <a:ext cx="1484391" cy="24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5239" y="3115691"/>
            <a:ext cx="8842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7588" y="4957399"/>
            <a:ext cx="1134154" cy="4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9887" y="5480527"/>
            <a:ext cx="1023676" cy="34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975" y="6871715"/>
            <a:ext cx="1465614" cy="5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estreifter Pfeil nach rechts 10"/>
          <p:cNvSpPr/>
          <p:nvPr/>
        </p:nvSpPr>
        <p:spPr>
          <a:xfrm rot="2189117">
            <a:off x="1131598" y="2791875"/>
            <a:ext cx="2104242" cy="901053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Gestreifter Pfeil nach rechts 28"/>
          <p:cNvSpPr/>
          <p:nvPr/>
        </p:nvSpPr>
        <p:spPr>
          <a:xfrm rot="10800000">
            <a:off x="4567609" y="3837846"/>
            <a:ext cx="1463928" cy="784784"/>
          </a:xfrm>
          <a:prstGeom prst="stripedRightArrow">
            <a:avLst/>
          </a:prstGeom>
          <a:solidFill>
            <a:srgbClr val="00B05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3296" y="4304242"/>
            <a:ext cx="2127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380829" y="7086873"/>
            <a:ext cx="87876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Helvetica" pitchFamily="34" charset="0"/>
              </a:rPr>
              <a:t>Cracow</a:t>
            </a:r>
            <a:endParaRPr lang="de-DE" sz="1600" dirty="0">
              <a:latin typeface="Helvetica" pitchFamily="34" charset="0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 flipH="1">
            <a:off x="3848264" y="4513658"/>
            <a:ext cx="451394" cy="2563556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66072">
            <a:off x="1194160" y="4096104"/>
            <a:ext cx="19272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69913" y="3666624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</a:t>
            </a:r>
            <a:r>
              <a:rPr lang="de-DE" dirty="0" smtClean="0"/>
              <a:t>aritime</a:t>
            </a:r>
          </a:p>
          <a:p>
            <a:r>
              <a:rPr lang="de-DE" dirty="0" err="1"/>
              <a:t>a</a:t>
            </a:r>
            <a:r>
              <a:rPr lang="de-DE" dirty="0" err="1" smtClean="0"/>
              <a:t>ir</a:t>
            </a:r>
            <a:r>
              <a:rPr lang="de-DE" dirty="0" smtClean="0"/>
              <a:t> </a:t>
            </a:r>
            <a:r>
              <a:rPr lang="de-DE" dirty="0" err="1" smtClean="0"/>
              <a:t>masses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4926043" y="3667336"/>
            <a:ext cx="13950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Continental</a:t>
            </a:r>
          </a:p>
          <a:p>
            <a:endParaRPr lang="de-DE" sz="800" dirty="0" smtClean="0"/>
          </a:p>
          <a:p>
            <a:endParaRPr lang="de-DE" dirty="0" smtClean="0"/>
          </a:p>
          <a:p>
            <a:r>
              <a:rPr lang="de-DE" dirty="0" err="1"/>
              <a:t>a</a:t>
            </a:r>
            <a:r>
              <a:rPr lang="de-DE" dirty="0" err="1" smtClean="0"/>
              <a:t>ir</a:t>
            </a:r>
            <a:r>
              <a:rPr lang="de-DE" dirty="0" smtClean="0"/>
              <a:t> </a:t>
            </a:r>
            <a:r>
              <a:rPr lang="de-DE" dirty="0" err="1" smtClean="0"/>
              <a:t>masses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9401" y="4041928"/>
            <a:ext cx="1500188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1726" y="5956951"/>
            <a:ext cx="696250" cy="6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2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38" y="839648"/>
            <a:ext cx="9680575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7905" y="1820512"/>
            <a:ext cx="1098148" cy="43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8" y="2311400"/>
            <a:ext cx="9047162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267616" y="241701"/>
            <a:ext cx="9813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8A8"/>
                </a:solidFill>
                <a:latin typeface="Helvetica" pitchFamily="34" charset="0"/>
              </a:rPr>
              <a:t>Location of the </a:t>
            </a:r>
            <a:r>
              <a:rPr lang="en-US" sz="2400" b="1" dirty="0" err="1">
                <a:solidFill>
                  <a:srgbClr val="0038A8"/>
                </a:solidFill>
                <a:latin typeface="Helvetica" pitchFamily="34" charset="0"/>
              </a:rPr>
              <a:t>IfT</a:t>
            </a:r>
            <a:r>
              <a:rPr lang="en-US" sz="2400" b="1" dirty="0">
                <a:solidFill>
                  <a:srgbClr val="0038A8"/>
                </a:solidFill>
                <a:latin typeface="Helvetica" pitchFamily="34" charset="0"/>
              </a:rPr>
              <a:t> research site in </a:t>
            </a:r>
            <a:r>
              <a:rPr lang="en-US" sz="2400" b="1" dirty="0" smtClean="0">
                <a:solidFill>
                  <a:srgbClr val="0038A8"/>
                </a:solidFill>
                <a:latin typeface="Helvetica" pitchFamily="34" charset="0"/>
              </a:rPr>
              <a:t>Germany (state </a:t>
            </a:r>
            <a:r>
              <a:rPr lang="en-US" sz="2400" b="1" dirty="0">
                <a:solidFill>
                  <a:srgbClr val="0038A8"/>
                </a:solidFill>
                <a:latin typeface="Helvetica" pitchFamily="34" charset="0"/>
              </a:rPr>
              <a:t>of </a:t>
            </a:r>
            <a:r>
              <a:rPr lang="en-US" sz="2400" b="1" dirty="0" smtClean="0">
                <a:solidFill>
                  <a:srgbClr val="0038A8"/>
                </a:solidFill>
                <a:latin typeface="Helvetica" pitchFamily="34" charset="0"/>
              </a:rPr>
              <a:t>Saxony)</a:t>
            </a:r>
            <a:endParaRPr lang="en-US" sz="2400" b="1" dirty="0">
              <a:solidFill>
                <a:srgbClr val="0038A8"/>
              </a:solidFill>
              <a:latin typeface="Helvetic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38" y="692593"/>
            <a:ext cx="95170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712" y="5205726"/>
            <a:ext cx="2068548" cy="190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9552" y="5243513"/>
            <a:ext cx="1576335" cy="1882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9270107" y="6117089"/>
            <a:ext cx="126106" cy="1350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4762919" y="5406013"/>
            <a:ext cx="4507188" cy="75251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06392" y="4921965"/>
            <a:ext cx="1938550" cy="1195124"/>
          </a:xfrm>
          <a:prstGeom prst="rect">
            <a:avLst/>
          </a:prstGeom>
          <a:solidFill>
            <a:srgbClr val="CCEC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de-DE" sz="1600" b="1" dirty="0" err="1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16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1600" b="1" dirty="0" err="1">
                <a:solidFill>
                  <a:srgbClr val="000099"/>
                </a:solidFill>
                <a:latin typeface="Helvetica" pitchFamily="34" charset="0"/>
              </a:rPr>
              <a:t>site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</a:t>
            </a:r>
          </a:p>
          <a:p>
            <a:pPr algn="ctr" defTabSz="914400"/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(12°56‘ E, 51°32‘ N, </a:t>
            </a:r>
          </a:p>
          <a:p>
            <a:pPr algn="ctr" defTabSz="914400"/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altitude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86 m </a:t>
            </a:r>
          </a:p>
          <a:p>
            <a:pPr algn="ctr" defTabSz="914400"/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above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sea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1600" dirty="0" err="1">
                <a:solidFill>
                  <a:srgbClr val="000099"/>
                </a:solidFill>
                <a:latin typeface="Helvetica" pitchFamily="34" charset="0"/>
              </a:rPr>
              <a:t>level</a:t>
            </a:r>
            <a:r>
              <a:rPr lang="de-DE" sz="1600" dirty="0">
                <a:solidFill>
                  <a:srgbClr val="000099"/>
                </a:solidFill>
                <a:latin typeface="Helvetica" pitchFamily="34" charset="0"/>
              </a:rPr>
              <a:t>)</a:t>
            </a:r>
            <a:endParaRPr lang="en-US" sz="1600" dirty="0">
              <a:solidFill>
                <a:srgbClr val="000099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8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09161" y="125465"/>
            <a:ext cx="8856663" cy="661988"/>
          </a:xfrm>
          <a:prstGeom prst="rect">
            <a:avLst/>
          </a:prstGeom>
        </p:spPr>
        <p:txBody>
          <a:bodyPr/>
          <a:lstStyle>
            <a:lvl1pPr algn="ctr" defTabSz="50415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PM High Volume (HV) Sampler,</a:t>
            </a:r>
          </a:p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Quartz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-filters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71" y="957604"/>
            <a:ext cx="97964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910" y="1092577"/>
            <a:ext cx="2029353" cy="34622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970" y="1079841"/>
            <a:ext cx="5249862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42185" y="4542105"/>
            <a:ext cx="2491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latin typeface="Helvetica" pitchFamily="34" charset="0"/>
              </a:rPr>
              <a:t>Sierra Andersen</a:t>
            </a:r>
          </a:p>
          <a:p>
            <a:r>
              <a:rPr lang="de-DE" sz="1800" dirty="0" smtClean="0">
                <a:latin typeface="Helvetica" pitchFamily="34" charset="0"/>
              </a:rPr>
              <a:t>Sammler 1000 l/min</a:t>
            </a:r>
            <a:r>
              <a:rPr lang="de-DE" sz="1800" baseline="30000" dirty="0" smtClean="0">
                <a:latin typeface="Helvetica" pitchFamily="34" charset="0"/>
              </a:rPr>
              <a:t>-1</a:t>
            </a:r>
            <a:endParaRPr lang="de-DE" sz="1800" dirty="0" smtClean="0">
              <a:latin typeface="Helvetica" pitchFamily="34" charset="0"/>
            </a:endParaRPr>
          </a:p>
          <a:p>
            <a:endParaRPr lang="de-DE" sz="1800" dirty="0">
              <a:latin typeface="Helvetica" pitchFamily="34" charset="0"/>
            </a:endParaRPr>
          </a:p>
          <a:p>
            <a:r>
              <a:rPr lang="de-DE" sz="1800" dirty="0" smtClean="0">
                <a:latin typeface="Helvetica" pitchFamily="34" charset="0"/>
              </a:rPr>
              <a:t>PM</a:t>
            </a:r>
            <a:r>
              <a:rPr lang="de-DE" sz="1800" baseline="-25000" dirty="0" smtClean="0">
                <a:latin typeface="Helvetica" pitchFamily="34" charset="0"/>
              </a:rPr>
              <a:t>10</a:t>
            </a:r>
            <a:r>
              <a:rPr lang="de-DE" sz="1800" dirty="0" smtClean="0">
                <a:latin typeface="Helvetica" pitchFamily="34" charset="0"/>
              </a:rPr>
              <a:t> 11/1992-12/2002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80679" y="4567578"/>
            <a:ext cx="37561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latin typeface="Helvetica" pitchFamily="34" charset="0"/>
              </a:rPr>
              <a:t>Digitel</a:t>
            </a:r>
            <a:r>
              <a:rPr lang="de-DE" sz="1800" dirty="0" smtClean="0">
                <a:latin typeface="Helvetica" pitchFamily="34" charset="0"/>
              </a:rPr>
              <a:t> DHA-80</a:t>
            </a:r>
          </a:p>
          <a:p>
            <a:r>
              <a:rPr lang="de-DE" sz="1800" dirty="0" smtClean="0">
                <a:latin typeface="Helvetica" pitchFamily="34" charset="0"/>
              </a:rPr>
              <a:t>Sammler 500 l/min</a:t>
            </a:r>
            <a:r>
              <a:rPr lang="de-DE" sz="1800" baseline="30000" dirty="0" smtClean="0">
                <a:latin typeface="Helvetica" pitchFamily="34" charset="0"/>
              </a:rPr>
              <a:t>-1</a:t>
            </a:r>
          </a:p>
          <a:p>
            <a:endParaRPr lang="de-DE" sz="1800" dirty="0">
              <a:latin typeface="Helvetica" pitchFamily="34" charset="0"/>
            </a:endParaRPr>
          </a:p>
          <a:p>
            <a:r>
              <a:rPr lang="de-DE" sz="1800" dirty="0" smtClean="0">
                <a:latin typeface="Helvetica" pitchFamily="34" charset="0"/>
              </a:rPr>
              <a:t>PM</a:t>
            </a:r>
            <a:r>
              <a:rPr lang="de-DE" sz="1800" baseline="-25000" dirty="0" smtClean="0">
                <a:latin typeface="Helvetica" pitchFamily="34" charset="0"/>
              </a:rPr>
              <a:t>10</a:t>
            </a:r>
            <a:r>
              <a:rPr lang="de-DE" sz="1800" dirty="0" smtClean="0">
                <a:latin typeface="Helvetica" pitchFamily="34" charset="0"/>
              </a:rPr>
              <a:t>, PM</a:t>
            </a:r>
            <a:r>
              <a:rPr lang="de-DE" sz="1800" baseline="-25000" dirty="0" smtClean="0">
                <a:latin typeface="Helvetica" pitchFamily="34" charset="0"/>
              </a:rPr>
              <a:t>2.5</a:t>
            </a:r>
            <a:r>
              <a:rPr lang="de-DE" sz="1800" dirty="0" smtClean="0">
                <a:latin typeface="Helvetica" pitchFamily="34" charset="0"/>
              </a:rPr>
              <a:t>, PM</a:t>
            </a:r>
            <a:r>
              <a:rPr lang="de-DE" sz="1800" baseline="-25000" dirty="0" smtClean="0">
                <a:latin typeface="Helvetica" pitchFamily="34" charset="0"/>
              </a:rPr>
              <a:t>1</a:t>
            </a:r>
            <a:r>
              <a:rPr lang="de-DE" sz="1800" dirty="0" smtClean="0">
                <a:latin typeface="Helvetica" pitchFamily="34" charset="0"/>
              </a:rPr>
              <a:t> 01/2003-12/2014</a:t>
            </a:r>
            <a:endParaRPr lang="de-DE" sz="1800" dirty="0">
              <a:latin typeface="Helvetica" pitchFamily="34" charset="0"/>
            </a:endParaRPr>
          </a:p>
          <a:p>
            <a:endParaRPr lang="de-DE" sz="1800" baseline="30000" dirty="0" smtClean="0">
              <a:latin typeface="Helvetic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9345" y="5812929"/>
            <a:ext cx="99127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Helvetica" pitchFamily="34" charset="0"/>
              </a:rPr>
              <a:t>		</a:t>
            </a:r>
            <a:r>
              <a:rPr lang="de-DE" sz="1800" dirty="0" smtClean="0">
                <a:latin typeface="Helvetica" pitchFamily="34" charset="0"/>
              </a:rPr>
              <a:t>11/1992</a:t>
            </a:r>
            <a:r>
              <a:rPr lang="de-DE" dirty="0" smtClean="0">
                <a:latin typeface="Helvetica" pitchFamily="34" charset="0"/>
              </a:rPr>
              <a:t>					</a:t>
            </a:r>
            <a:r>
              <a:rPr lang="de-DE" sz="1800" dirty="0" smtClean="0">
                <a:latin typeface="Helvetica" pitchFamily="34" charset="0"/>
              </a:rPr>
              <a:t>2002|2003				   12/2014	8096 Tage</a:t>
            </a:r>
          </a:p>
          <a:p>
            <a:endParaRPr lang="de-DE" sz="1000" dirty="0" smtClean="0">
              <a:latin typeface="Helvetica" pitchFamily="34" charset="0"/>
            </a:endParaRPr>
          </a:p>
          <a:p>
            <a:r>
              <a:rPr lang="de-DE" sz="1800" dirty="0" smtClean="0">
                <a:latin typeface="Helvetica" pitchFamily="34" charset="0"/>
              </a:rPr>
              <a:t>PM</a:t>
            </a:r>
            <a:r>
              <a:rPr lang="de-DE" sz="1800" baseline="-25000" dirty="0" smtClean="0">
                <a:latin typeface="Helvetica" pitchFamily="34" charset="0"/>
              </a:rPr>
              <a:t>10</a:t>
            </a:r>
            <a:r>
              <a:rPr lang="de-DE" baseline="-25000" dirty="0" smtClean="0">
                <a:latin typeface="Helvetica" pitchFamily="34" charset="0"/>
              </a:rPr>
              <a:t>																</a:t>
            </a:r>
            <a:r>
              <a:rPr lang="de-DE" sz="1800" dirty="0" smtClean="0">
                <a:latin typeface="Helvetica" pitchFamily="34" charset="0"/>
              </a:rPr>
              <a:t>94.2 %</a:t>
            </a:r>
          </a:p>
          <a:p>
            <a:endParaRPr lang="de-DE" sz="800" dirty="0" smtClean="0">
              <a:latin typeface="Helvetica" pitchFamily="34" charset="0"/>
            </a:endParaRPr>
          </a:p>
          <a:p>
            <a:r>
              <a:rPr lang="de-DE" sz="1800" dirty="0" smtClean="0">
                <a:latin typeface="Helvetica" pitchFamily="34" charset="0"/>
              </a:rPr>
              <a:t>PM</a:t>
            </a:r>
            <a:r>
              <a:rPr lang="de-DE" sz="1800" baseline="-25000" dirty="0" smtClean="0">
                <a:latin typeface="Helvetica" pitchFamily="34" charset="0"/>
              </a:rPr>
              <a:t>2.5</a:t>
            </a:r>
            <a:r>
              <a:rPr lang="de-DE" baseline="-25000" dirty="0" smtClean="0">
                <a:latin typeface="Helvetica" pitchFamily="34" charset="0"/>
              </a:rPr>
              <a:t>																</a:t>
            </a:r>
            <a:r>
              <a:rPr lang="de-DE" sz="1800" dirty="0" smtClean="0">
                <a:latin typeface="Helvetica" pitchFamily="34" charset="0"/>
              </a:rPr>
              <a:t>96.4 %</a:t>
            </a:r>
          </a:p>
          <a:p>
            <a:endParaRPr lang="de-DE" sz="800" dirty="0" smtClean="0">
              <a:latin typeface="Helvetica" pitchFamily="34" charset="0"/>
            </a:endParaRPr>
          </a:p>
          <a:p>
            <a:r>
              <a:rPr lang="de-DE" sz="1800" dirty="0" smtClean="0">
                <a:latin typeface="Helvetica" pitchFamily="34" charset="0"/>
              </a:rPr>
              <a:t>PM</a:t>
            </a:r>
            <a:r>
              <a:rPr lang="de-DE" sz="1800" baseline="-25000" dirty="0" smtClean="0">
                <a:latin typeface="Helvetica" pitchFamily="34" charset="0"/>
              </a:rPr>
              <a:t>1	</a:t>
            </a:r>
            <a:r>
              <a:rPr lang="de-DE" baseline="-25000" dirty="0" smtClean="0">
                <a:latin typeface="Helvetica" pitchFamily="34" charset="0"/>
              </a:rPr>
              <a:t>																</a:t>
            </a:r>
            <a:r>
              <a:rPr lang="de-DE" sz="1800" dirty="0" smtClean="0">
                <a:latin typeface="Helvetica" pitchFamily="34" charset="0"/>
              </a:rPr>
              <a:t>22.4 %</a:t>
            </a:r>
            <a:endParaRPr lang="de-DE" sz="1800" dirty="0">
              <a:latin typeface="Helvetica" pitchFamily="34" charset="0"/>
            </a:endParaRPr>
          </a:p>
        </p:txBody>
      </p:sp>
      <p:sp>
        <p:nvSpPr>
          <p:cNvPr id="12" name="Pfeil nach rechts 11"/>
          <p:cNvSpPr/>
          <p:nvPr/>
        </p:nvSpPr>
        <p:spPr>
          <a:xfrm>
            <a:off x="1218772" y="6298692"/>
            <a:ext cx="3717650" cy="3416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latin typeface="Helvetica" pitchFamily="34" charset="0"/>
              </a:rPr>
              <a:t>daily</a:t>
            </a:r>
            <a:endParaRPr lang="de-DE" sz="1600" b="1" dirty="0">
              <a:latin typeface="Helvetica" pitchFamily="34" charset="0"/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5065702" y="6293159"/>
            <a:ext cx="3400511" cy="3416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latin typeface="Helvetica" pitchFamily="34" charset="0"/>
              </a:rPr>
              <a:t>daily</a:t>
            </a:r>
            <a:endParaRPr lang="de-DE" sz="1600" b="1" dirty="0">
              <a:latin typeface="Helvetica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>
            <a:off x="5065701" y="6634803"/>
            <a:ext cx="3400511" cy="3416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latin typeface="Helvetica" pitchFamily="34" charset="0"/>
              </a:rPr>
              <a:t>daily</a:t>
            </a:r>
            <a:endParaRPr lang="de-DE" sz="1600" b="1" dirty="0">
              <a:latin typeface="Helvetica" pitchFamily="34" charset="0"/>
            </a:endParaRPr>
          </a:p>
        </p:txBody>
      </p:sp>
      <p:sp>
        <p:nvSpPr>
          <p:cNvPr id="15" name="Pfeil nach rechts 14"/>
          <p:cNvSpPr/>
          <p:nvPr/>
        </p:nvSpPr>
        <p:spPr>
          <a:xfrm>
            <a:off x="5065702" y="7001666"/>
            <a:ext cx="3400511" cy="3416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>
                <a:latin typeface="Helvetica" pitchFamily="34" charset="0"/>
              </a:rPr>
              <a:t>e</a:t>
            </a:r>
            <a:r>
              <a:rPr lang="de-DE" sz="1400" b="1" dirty="0" err="1" smtClean="0">
                <a:latin typeface="Helvetica" pitchFamily="34" charset="0"/>
              </a:rPr>
              <a:t>very</a:t>
            </a:r>
            <a:r>
              <a:rPr lang="de-DE" sz="1400" b="1" dirty="0" smtClean="0">
                <a:latin typeface="Helvetica" pitchFamily="34" charset="0"/>
              </a:rPr>
              <a:t> 6th </a:t>
            </a:r>
            <a:r>
              <a:rPr lang="de-DE" sz="1400" b="1" dirty="0" err="1" smtClean="0">
                <a:latin typeface="Helvetica" pitchFamily="34" charset="0"/>
              </a:rPr>
              <a:t>day</a:t>
            </a:r>
            <a:endParaRPr lang="de-DE" sz="1400" b="1" dirty="0">
              <a:latin typeface="Helvetica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215776" y="6228903"/>
            <a:ext cx="96983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H="1">
            <a:off x="992910" y="5812929"/>
            <a:ext cx="16251" cy="1530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>
            <a:off x="8591138" y="5812929"/>
            <a:ext cx="16251" cy="1530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29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3995412" y="108648"/>
            <a:ext cx="5945513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The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long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-time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data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set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for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Melpitz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DE44</a:t>
            </a:r>
            <a:endParaRPr lang="de-DE" sz="2400" b="1" dirty="0">
              <a:solidFill>
                <a:srgbClr val="000099"/>
              </a:solidFill>
              <a:latin typeface="Helvetica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" y="680181"/>
            <a:ext cx="98028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1885" y="1867169"/>
            <a:ext cx="93248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Helvetica" pitchFamily="34" charset="0"/>
              </a:rPr>
              <a:t>		</a:t>
            </a:r>
            <a:r>
              <a:rPr lang="de-DE" b="1" dirty="0" smtClean="0">
                <a:latin typeface="Helvetica" pitchFamily="34" charset="0"/>
              </a:rPr>
              <a:t>1993	1994	1995	</a:t>
            </a:r>
            <a:r>
              <a:rPr lang="de-DE" b="1" dirty="0" smtClean="0">
                <a:solidFill>
                  <a:srgbClr val="0070C0"/>
                </a:solidFill>
                <a:latin typeface="Helvetica" pitchFamily="34" charset="0"/>
              </a:rPr>
              <a:t>1996</a:t>
            </a:r>
            <a:r>
              <a:rPr lang="de-DE" b="1" dirty="0" smtClean="0">
                <a:latin typeface="Helvetica" pitchFamily="34" charset="0"/>
              </a:rPr>
              <a:t>	1997	1998	1999	</a:t>
            </a:r>
            <a:r>
              <a:rPr lang="de-DE" b="1" dirty="0" smtClean="0">
                <a:solidFill>
                  <a:srgbClr val="0070C0"/>
                </a:solidFill>
                <a:latin typeface="Helvetica" pitchFamily="34" charset="0"/>
              </a:rPr>
              <a:t>2000</a:t>
            </a:r>
          </a:p>
          <a:p>
            <a:endParaRPr lang="de-DE" b="1" dirty="0" smtClean="0">
              <a:latin typeface="Helvetica" pitchFamily="34" charset="0"/>
            </a:endParaRPr>
          </a:p>
          <a:p>
            <a:r>
              <a:rPr lang="de-DE" b="1" dirty="0" smtClean="0">
                <a:latin typeface="Helvetica" pitchFamily="34" charset="0"/>
              </a:rPr>
              <a:t>PM</a:t>
            </a:r>
            <a:r>
              <a:rPr lang="de-DE" b="1" baseline="-25000" dirty="0" smtClean="0">
                <a:latin typeface="Helvetica" pitchFamily="34" charset="0"/>
              </a:rPr>
              <a:t>10</a:t>
            </a:r>
            <a:r>
              <a:rPr lang="de-DE" baseline="-25000" dirty="0" smtClean="0">
                <a:latin typeface="Helvetica" pitchFamily="34" charset="0"/>
              </a:rPr>
              <a:t>	</a:t>
            </a:r>
            <a:r>
              <a:rPr lang="de-DE" dirty="0" smtClean="0">
                <a:latin typeface="Helvetica" pitchFamily="34" charset="0"/>
              </a:rPr>
              <a:t>85.5		99.5		96.2		99.7		97.8		97.5		92.3		95.9	</a:t>
            </a:r>
            <a:endParaRPr lang="de-DE" baseline="-25000" dirty="0" smtClean="0">
              <a:latin typeface="Helvetica" pitchFamily="34" charset="0"/>
            </a:endParaRPr>
          </a:p>
          <a:p>
            <a:endParaRPr lang="de-DE" baseline="-25000" dirty="0" smtClean="0">
              <a:latin typeface="Helvetica" pitchFamily="34" charset="0"/>
            </a:endParaRPr>
          </a:p>
          <a:p>
            <a:r>
              <a:rPr lang="de-DE" b="1" dirty="0" smtClean="0">
                <a:latin typeface="Helvetica" pitchFamily="34" charset="0"/>
              </a:rPr>
              <a:t>PM</a:t>
            </a:r>
            <a:r>
              <a:rPr lang="de-DE" b="1" baseline="-25000" dirty="0" smtClean="0">
                <a:latin typeface="Helvetica" pitchFamily="34" charset="0"/>
              </a:rPr>
              <a:t>2.5</a:t>
            </a:r>
            <a:r>
              <a:rPr lang="de-DE" dirty="0" smtClean="0">
                <a:latin typeface="Helvetica" pitchFamily="34" charset="0"/>
              </a:rPr>
              <a:t>	0		0		0		0		0		0		0		0</a:t>
            </a:r>
          </a:p>
          <a:p>
            <a:endParaRPr lang="de-DE" dirty="0">
              <a:latin typeface="Helvetica" pitchFamily="34" charset="0"/>
            </a:endParaRPr>
          </a:p>
          <a:p>
            <a:r>
              <a:rPr lang="de-DE" dirty="0" smtClean="0">
                <a:latin typeface="Helvetica" pitchFamily="34" charset="0"/>
              </a:rPr>
              <a:t>		</a:t>
            </a:r>
            <a:r>
              <a:rPr lang="de-DE" b="1" dirty="0" smtClean="0">
                <a:latin typeface="Helvetica" pitchFamily="34" charset="0"/>
              </a:rPr>
              <a:t>2001	2002	2003	</a:t>
            </a:r>
            <a:r>
              <a:rPr lang="de-DE" b="1" dirty="0" smtClean="0">
                <a:solidFill>
                  <a:srgbClr val="0070C0"/>
                </a:solidFill>
                <a:latin typeface="Helvetica" pitchFamily="34" charset="0"/>
              </a:rPr>
              <a:t>2004</a:t>
            </a:r>
            <a:r>
              <a:rPr lang="de-DE" b="1" dirty="0" smtClean="0">
                <a:latin typeface="Helvetica" pitchFamily="34" charset="0"/>
              </a:rPr>
              <a:t>	2005	2006	2007	</a:t>
            </a:r>
            <a:r>
              <a:rPr lang="de-DE" b="1" dirty="0" smtClean="0">
                <a:solidFill>
                  <a:srgbClr val="0070C0"/>
                </a:solidFill>
                <a:latin typeface="Helvetica" pitchFamily="34" charset="0"/>
              </a:rPr>
              <a:t>2008</a:t>
            </a:r>
          </a:p>
          <a:p>
            <a:endParaRPr lang="de-DE" baseline="-25000" dirty="0">
              <a:latin typeface="Helvetica" pitchFamily="34" charset="0"/>
            </a:endParaRPr>
          </a:p>
          <a:p>
            <a:r>
              <a:rPr lang="de-DE" b="1" dirty="0" smtClean="0">
                <a:latin typeface="Helvetica" pitchFamily="34" charset="0"/>
              </a:rPr>
              <a:t>PM</a:t>
            </a:r>
            <a:r>
              <a:rPr lang="de-DE" b="1" baseline="-25000" dirty="0" smtClean="0">
                <a:latin typeface="Helvetica" pitchFamily="34" charset="0"/>
              </a:rPr>
              <a:t>10</a:t>
            </a:r>
            <a:r>
              <a:rPr lang="de-DE" dirty="0" smtClean="0">
                <a:latin typeface="Helvetica" pitchFamily="34" charset="0"/>
              </a:rPr>
              <a:t>	99.7		89.0		</a:t>
            </a:r>
            <a:r>
              <a:rPr lang="de-DE" dirty="0" smtClean="0">
                <a:solidFill>
                  <a:srgbClr val="FF0000"/>
                </a:solidFill>
                <a:latin typeface="Helvetica" pitchFamily="34" charset="0"/>
              </a:rPr>
              <a:t>29.9</a:t>
            </a:r>
            <a:r>
              <a:rPr lang="de-DE" dirty="0" smtClean="0">
                <a:latin typeface="Helvetica" pitchFamily="34" charset="0"/>
              </a:rPr>
              <a:t>	</a:t>
            </a:r>
            <a:r>
              <a:rPr lang="de-DE" baseline="30000" dirty="0" smtClean="0">
                <a:latin typeface="Helvetica" pitchFamily="34" charset="0"/>
              </a:rPr>
              <a:t>*)</a:t>
            </a:r>
            <a:r>
              <a:rPr lang="de-DE" dirty="0" smtClean="0">
                <a:latin typeface="Helvetica" pitchFamily="34" charset="0"/>
              </a:rPr>
              <a:t>	99.2		98.4		99.5		100		99.7		</a:t>
            </a:r>
            <a:r>
              <a:rPr lang="de-DE" baseline="-25000" dirty="0" smtClean="0">
                <a:latin typeface="Helvetica" pitchFamily="34" charset="0"/>
              </a:rPr>
              <a:t>	</a:t>
            </a:r>
            <a:endParaRPr lang="de-DE" baseline="-25000" dirty="0">
              <a:latin typeface="Helvetica" pitchFamily="34" charset="0"/>
            </a:endParaRPr>
          </a:p>
          <a:p>
            <a:r>
              <a:rPr lang="de-DE" b="1" dirty="0" smtClean="0">
                <a:latin typeface="Helvetica" pitchFamily="34" charset="0"/>
              </a:rPr>
              <a:t>PM</a:t>
            </a:r>
            <a:r>
              <a:rPr lang="de-DE" b="1" baseline="-25000" dirty="0" smtClean="0">
                <a:latin typeface="Helvetica" pitchFamily="34" charset="0"/>
              </a:rPr>
              <a:t>2.5</a:t>
            </a:r>
            <a:r>
              <a:rPr lang="de-DE" dirty="0">
                <a:latin typeface="Helvetica" pitchFamily="34" charset="0"/>
              </a:rPr>
              <a:t> </a:t>
            </a:r>
            <a:r>
              <a:rPr lang="de-DE" dirty="0" smtClean="0">
                <a:latin typeface="Helvetica" pitchFamily="34" charset="0"/>
              </a:rPr>
              <a:t>	0		0		93.4		93.7		91.2		98.1		99.7		99.2</a:t>
            </a:r>
          </a:p>
          <a:p>
            <a:endParaRPr lang="de-DE" dirty="0">
              <a:latin typeface="Helvetica" pitchFamily="34" charset="0"/>
            </a:endParaRPr>
          </a:p>
          <a:p>
            <a:r>
              <a:rPr lang="de-DE" dirty="0" smtClean="0">
                <a:latin typeface="Helvetica" pitchFamily="34" charset="0"/>
              </a:rPr>
              <a:t>		</a:t>
            </a:r>
            <a:r>
              <a:rPr lang="de-DE" b="1" dirty="0" smtClean="0">
                <a:latin typeface="Helvetica" pitchFamily="34" charset="0"/>
              </a:rPr>
              <a:t>2009	2010	2011	</a:t>
            </a:r>
            <a:r>
              <a:rPr lang="de-DE" b="1" dirty="0" smtClean="0">
                <a:solidFill>
                  <a:srgbClr val="0070C0"/>
                </a:solidFill>
                <a:latin typeface="Helvetica" pitchFamily="34" charset="0"/>
              </a:rPr>
              <a:t>2012</a:t>
            </a:r>
            <a:r>
              <a:rPr lang="de-DE" b="1" dirty="0" smtClean="0">
                <a:latin typeface="Helvetica" pitchFamily="34" charset="0"/>
              </a:rPr>
              <a:t>	2013	2014</a:t>
            </a:r>
          </a:p>
          <a:p>
            <a:endParaRPr lang="de-DE" dirty="0">
              <a:latin typeface="Helvetica" pitchFamily="34" charset="0"/>
            </a:endParaRPr>
          </a:p>
          <a:p>
            <a:r>
              <a:rPr lang="de-DE" b="1" dirty="0" smtClean="0">
                <a:latin typeface="Helvetica" pitchFamily="34" charset="0"/>
              </a:rPr>
              <a:t>PM</a:t>
            </a:r>
            <a:r>
              <a:rPr lang="de-DE" b="1" baseline="-25000" dirty="0" smtClean="0">
                <a:latin typeface="Helvetica" pitchFamily="34" charset="0"/>
              </a:rPr>
              <a:t>10</a:t>
            </a:r>
            <a:r>
              <a:rPr lang="de-DE" dirty="0" smtClean="0">
                <a:latin typeface="Helvetica" pitchFamily="34" charset="0"/>
              </a:rPr>
              <a:t>	97.8		99.1		100		99.2		100		99.5</a:t>
            </a:r>
            <a:r>
              <a:rPr lang="de-DE" baseline="-25000" dirty="0" smtClean="0">
                <a:latin typeface="Helvetica" pitchFamily="34" charset="0"/>
              </a:rPr>
              <a:t>	</a:t>
            </a:r>
            <a:endParaRPr lang="de-DE" dirty="0" smtClean="0">
              <a:latin typeface="Helvetica" pitchFamily="34" charset="0"/>
            </a:endParaRPr>
          </a:p>
          <a:p>
            <a:endParaRPr lang="de-DE" baseline="-25000" dirty="0" smtClean="0">
              <a:latin typeface="Helvetica" pitchFamily="34" charset="0"/>
            </a:endParaRPr>
          </a:p>
          <a:p>
            <a:r>
              <a:rPr lang="de-DE" b="1" dirty="0" smtClean="0">
                <a:latin typeface="Helvetica" pitchFamily="34" charset="0"/>
              </a:rPr>
              <a:t>PM</a:t>
            </a:r>
            <a:r>
              <a:rPr lang="de-DE" b="1" baseline="-25000" dirty="0" smtClean="0">
                <a:latin typeface="Helvetica" pitchFamily="34" charset="0"/>
              </a:rPr>
              <a:t>2.5</a:t>
            </a:r>
            <a:r>
              <a:rPr lang="de-DE" dirty="0" smtClean="0">
                <a:latin typeface="Helvetica" pitchFamily="34" charset="0"/>
              </a:rPr>
              <a:t>	88.5		95.3		99.7		99.2		100		98.6</a:t>
            </a:r>
          </a:p>
          <a:p>
            <a:endParaRPr lang="de-DE" baseline="-25000" dirty="0">
              <a:latin typeface="Helvetica" pitchFamily="34" charset="0"/>
            </a:endParaRPr>
          </a:p>
          <a:p>
            <a:r>
              <a:rPr lang="de-DE" baseline="-25000" dirty="0" smtClean="0">
                <a:latin typeface="Helvetica" pitchFamily="34" charset="0"/>
              </a:rPr>
              <a:t>*) </a:t>
            </a:r>
            <a:r>
              <a:rPr lang="de-DE" baseline="-25000" dirty="0" err="1" smtClean="0">
                <a:latin typeface="Helvetica" pitchFamily="34" charset="0"/>
              </a:rPr>
              <a:t>from</a:t>
            </a:r>
            <a:r>
              <a:rPr lang="de-DE" baseline="-25000" dirty="0" smtClean="0">
                <a:latin typeface="Helvetica" pitchFamily="34" charset="0"/>
              </a:rPr>
              <a:t> 12.02.2003 </a:t>
            </a:r>
            <a:r>
              <a:rPr lang="de-DE" baseline="-25000" dirty="0" err="1" smtClean="0">
                <a:latin typeface="Helvetica" pitchFamily="34" charset="0"/>
              </a:rPr>
              <a:t>until</a:t>
            </a:r>
            <a:r>
              <a:rPr lang="de-DE" baseline="-25000" dirty="0" smtClean="0">
                <a:latin typeface="Helvetica" pitchFamily="34" charset="0"/>
              </a:rPr>
              <a:t> 09.10.2003 </a:t>
            </a:r>
            <a:r>
              <a:rPr lang="de-DE" baseline="-25000" dirty="0" err="1" smtClean="0">
                <a:latin typeface="Helvetica" pitchFamily="34" charset="0"/>
              </a:rPr>
              <a:t>no</a:t>
            </a:r>
            <a:r>
              <a:rPr lang="de-DE" baseline="-25000" dirty="0" smtClean="0">
                <a:latin typeface="Helvetica" pitchFamily="34" charset="0"/>
              </a:rPr>
              <a:t> </a:t>
            </a:r>
            <a:r>
              <a:rPr lang="de-DE" baseline="-25000" dirty="0" err="1" smtClean="0">
                <a:latin typeface="Helvetica" pitchFamily="34" charset="0"/>
              </a:rPr>
              <a:t>sampling</a:t>
            </a:r>
            <a:r>
              <a:rPr lang="de-DE" baseline="-25000" dirty="0" smtClean="0">
                <a:latin typeface="Helvetica" pitchFamily="34" charset="0"/>
              </a:rPr>
              <a:t> </a:t>
            </a:r>
            <a:r>
              <a:rPr lang="de-DE" baseline="-25000" dirty="0" err="1" smtClean="0">
                <a:latin typeface="Helvetica" pitchFamily="34" charset="0"/>
              </a:rPr>
              <a:t>for</a:t>
            </a:r>
            <a:r>
              <a:rPr lang="de-DE" baseline="-25000" dirty="0" smtClean="0">
                <a:latin typeface="Helvetica" pitchFamily="34" charset="0"/>
              </a:rPr>
              <a:t> PM10</a:t>
            </a:r>
            <a:endParaRPr lang="de-DE" baseline="-25000" dirty="0">
              <a:latin typeface="Helvetica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86631" y="1097840"/>
            <a:ext cx="6438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err="1" smtClean="0">
                <a:solidFill>
                  <a:srgbClr val="0070C0"/>
                </a:solidFill>
                <a:latin typeface="Helvetica" pitchFamily="34" charset="0"/>
              </a:rPr>
              <a:t>Availability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for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mass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detection</a:t>
            </a:r>
            <a:r>
              <a:rPr lang="de-DE" sz="2400" b="1" dirty="0" smtClean="0">
                <a:solidFill>
                  <a:srgbClr val="0070C0"/>
                </a:solidFill>
              </a:rPr>
              <a:t> % </a:t>
            </a:r>
            <a:r>
              <a:rPr lang="de-DE" sz="2400" b="1" dirty="0" err="1" smtClean="0">
                <a:solidFill>
                  <a:srgbClr val="0070C0"/>
                </a:solidFill>
              </a:rPr>
              <a:t>of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days</a:t>
            </a:r>
            <a:r>
              <a:rPr lang="de-DE" sz="2400" b="1" dirty="0" smtClean="0">
                <a:solidFill>
                  <a:srgbClr val="0070C0"/>
                </a:solidFill>
              </a:rPr>
              <a:t> in </a:t>
            </a:r>
            <a:r>
              <a:rPr lang="de-DE" sz="2400" b="1" dirty="0" err="1" smtClean="0">
                <a:solidFill>
                  <a:srgbClr val="0070C0"/>
                </a:solidFill>
              </a:rPr>
              <a:t>year</a:t>
            </a:r>
            <a:endParaRPr lang="de-DE" sz="2400" b="1" dirty="0">
              <a:solidFill>
                <a:srgbClr val="0070C0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V="1">
            <a:off x="391884" y="1698171"/>
            <a:ext cx="8932985" cy="20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473946" y="3508550"/>
            <a:ext cx="8932985" cy="20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473946" y="5097865"/>
            <a:ext cx="8932985" cy="20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473945" y="6761239"/>
            <a:ext cx="8932985" cy="20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2421653" y="3617407"/>
            <a:ext cx="6802734" cy="341644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267767" y="5256963"/>
            <a:ext cx="3887037" cy="341644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1379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052561" y="200025"/>
            <a:ext cx="3709325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Analysis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of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rgbClr val="000099"/>
                </a:solidFill>
                <a:latin typeface="Helvetica" pitchFamily="34" charset="0"/>
              </a:rPr>
              <a:t>the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samples</a:t>
            </a:r>
            <a:endParaRPr lang="de-DE" sz="2400" b="1" dirty="0">
              <a:solidFill>
                <a:srgbClr val="000099"/>
              </a:solidFill>
              <a:latin typeface="Helvetica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" y="680181"/>
            <a:ext cx="98028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2087" y="88156"/>
            <a:ext cx="9748838" cy="718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de-DE" sz="2400" b="1" dirty="0" smtClean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de-DE" sz="2400" b="1" dirty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de-DE" sz="2400" b="1" dirty="0" smtClean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b="1" dirty="0" err="1" smtClean="0">
                <a:latin typeface="Helvetica" pitchFamily="34" charset="0"/>
              </a:rPr>
              <a:t>Gravimetric</a:t>
            </a:r>
            <a:r>
              <a:rPr lang="de-DE" sz="2400" b="1" dirty="0" smtClean="0">
                <a:latin typeface="Helvetica" pitchFamily="34" charset="0"/>
              </a:rPr>
              <a:t> </a:t>
            </a:r>
            <a:r>
              <a:rPr lang="de-DE" sz="2400" b="1" dirty="0" err="1">
                <a:latin typeface="Helvetica" pitchFamily="34" charset="0"/>
              </a:rPr>
              <a:t>mass</a:t>
            </a:r>
            <a:endParaRPr lang="de-DE" sz="2400" b="1" dirty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Helvetica" pitchFamily="34" charset="0"/>
              </a:rPr>
              <a:t>Weighing with </a:t>
            </a:r>
            <a:r>
              <a:rPr lang="en-GB" sz="2000" dirty="0" smtClean="0">
                <a:latin typeface="Helvetica" pitchFamily="34" charset="0"/>
              </a:rPr>
              <a:t>micro-balances (</a:t>
            </a:r>
            <a:r>
              <a:rPr lang="en-GB" sz="2000" dirty="0" err="1">
                <a:latin typeface="Helvetica" pitchFamily="34" charset="0"/>
              </a:rPr>
              <a:t>Mettler</a:t>
            </a:r>
            <a:r>
              <a:rPr lang="en-GB" sz="2000" dirty="0">
                <a:latin typeface="Helvetica" pitchFamily="34" charset="0"/>
              </a:rPr>
              <a:t> Toledo, Switzerland).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Helvetica" pitchFamily="34" charset="0"/>
              </a:rPr>
              <a:t>(</a:t>
            </a:r>
            <a:r>
              <a:rPr lang="en-GB" sz="2000" dirty="0" smtClean="0">
                <a:latin typeface="Helvetica" pitchFamily="34" charset="0"/>
              </a:rPr>
              <a:t>50±5</a:t>
            </a:r>
            <a:r>
              <a:rPr lang="en-GB" sz="2000" dirty="0">
                <a:latin typeface="Helvetica" pitchFamily="34" charset="0"/>
              </a:rPr>
              <a:t>)% relative humidity and temperature (</a:t>
            </a:r>
            <a:r>
              <a:rPr lang="en-GB" sz="2000" dirty="0" smtClean="0">
                <a:latin typeface="Helvetica" pitchFamily="34" charset="0"/>
              </a:rPr>
              <a:t>20</a:t>
            </a:r>
            <a:r>
              <a:rPr lang="en-GB" sz="2000" dirty="0">
                <a:latin typeface="Helvetica" pitchFamily="34" charset="0"/>
              </a:rPr>
              <a:t>±</a:t>
            </a:r>
            <a:r>
              <a:rPr lang="en-GB" sz="2000" dirty="0" smtClean="0">
                <a:latin typeface="Helvetica" pitchFamily="34" charset="0"/>
              </a:rPr>
              <a:t>1</a:t>
            </a:r>
            <a:r>
              <a:rPr lang="en-GB" sz="2000" dirty="0">
                <a:latin typeface="Helvetica" pitchFamily="34" charset="0"/>
              </a:rPr>
              <a:t>) °C (conditioning time 48 hours</a:t>
            </a:r>
            <a:r>
              <a:rPr lang="en-GB" sz="2000" dirty="0" smtClean="0">
                <a:latin typeface="Helvetica" pitchFamily="34" charset="0"/>
              </a:rPr>
              <a:t>).</a:t>
            </a:r>
          </a:p>
          <a:p>
            <a:pPr eaLnBrk="1" hangingPunct="1">
              <a:lnSpc>
                <a:spcPct val="90000"/>
              </a:lnSpc>
            </a:pPr>
            <a:endParaRPr lang="en-GB" sz="2000" dirty="0" smtClean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latin typeface="Helvetica" pitchFamily="34" charset="0"/>
              </a:rPr>
              <a:t> </a:t>
            </a:r>
            <a:endParaRPr lang="en-GB" sz="2000" dirty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800" dirty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b="1" dirty="0">
                <a:latin typeface="Helvetica" pitchFamily="34" charset="0"/>
              </a:rPr>
              <a:t>Water soluble ions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Helvetica" pitchFamily="34" charset="0"/>
              </a:rPr>
              <a:t>Determination by standard ion chromatography </a:t>
            </a:r>
            <a:r>
              <a:rPr lang="en-GB" sz="2000" dirty="0" smtClean="0">
                <a:latin typeface="Helvetica" pitchFamily="34" charset="0"/>
              </a:rPr>
              <a:t>after </a:t>
            </a:r>
            <a:r>
              <a:rPr lang="en-GB" sz="2000" dirty="0">
                <a:latin typeface="Helvetica" pitchFamily="34" charset="0"/>
              </a:rPr>
              <a:t>an aqueous </a:t>
            </a:r>
            <a:r>
              <a:rPr lang="en-GB" sz="2000" dirty="0" smtClean="0">
                <a:latin typeface="Helvetica" pitchFamily="34" charset="0"/>
              </a:rPr>
              <a:t>extraction.  </a:t>
            </a:r>
          </a:p>
          <a:p>
            <a:pPr eaLnBrk="1" hangingPunct="1">
              <a:lnSpc>
                <a:spcPct val="90000"/>
              </a:lnSpc>
            </a:pPr>
            <a:endParaRPr lang="en-GB" sz="2000" dirty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2000" dirty="0">
              <a:latin typeface="Helvetic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de-DE" sz="800" dirty="0">
              <a:latin typeface="Helvetica" pitchFamily="34" charset="0"/>
            </a:endParaRPr>
          </a:p>
          <a:p>
            <a:pPr eaLnBrk="1" hangingPunct="1"/>
            <a:r>
              <a:rPr lang="de-DE" sz="2400" b="1" dirty="0" smtClean="0">
                <a:latin typeface="Helvetica" pitchFamily="34" charset="0"/>
              </a:rPr>
              <a:t>OC+EC=TC: </a:t>
            </a:r>
            <a:r>
              <a:rPr lang="de-DE" sz="2200" dirty="0" err="1">
                <a:solidFill>
                  <a:srgbClr val="000000"/>
                </a:solidFill>
                <a:latin typeface="Helvetica" pitchFamily="34" charset="0"/>
              </a:rPr>
              <a:t>Two-step-method</a:t>
            </a:r>
            <a:r>
              <a:rPr lang="de-DE" sz="2200" dirty="0">
                <a:solidFill>
                  <a:srgbClr val="000000"/>
                </a:solidFill>
                <a:latin typeface="Helvetica" pitchFamily="34" charset="0"/>
              </a:rPr>
              <a:t> (VDI 2465, </a:t>
            </a:r>
            <a:r>
              <a:rPr lang="de-DE" sz="2200" dirty="0" err="1">
                <a:solidFill>
                  <a:srgbClr val="000000"/>
                </a:solidFill>
                <a:latin typeface="Helvetica" pitchFamily="34" charset="0"/>
              </a:rPr>
              <a:t>page</a:t>
            </a:r>
            <a:r>
              <a:rPr lang="de-DE" sz="2200" dirty="0">
                <a:solidFill>
                  <a:srgbClr val="000000"/>
                </a:solidFill>
                <a:latin typeface="Helvetica" pitchFamily="34" charset="0"/>
              </a:rPr>
              <a:t> 2)</a:t>
            </a:r>
          </a:p>
          <a:p>
            <a:pPr eaLnBrk="1" hangingPunct="1"/>
            <a:r>
              <a:rPr lang="de-DE" sz="2000" dirty="0" err="1">
                <a:latin typeface="Helvetica" pitchFamily="34" charset="0"/>
              </a:rPr>
              <a:t>step</a:t>
            </a:r>
            <a:r>
              <a:rPr lang="de-DE" sz="2000" dirty="0">
                <a:latin typeface="Helvetica" pitchFamily="34" charset="0"/>
              </a:rPr>
              <a:t>:	N</a:t>
            </a:r>
            <a:r>
              <a:rPr lang="de-DE" sz="2000" baseline="-25000" dirty="0">
                <a:latin typeface="Helvetica" pitchFamily="34" charset="0"/>
              </a:rPr>
              <a:t>2</a:t>
            </a:r>
            <a:r>
              <a:rPr lang="de-DE" sz="2000" dirty="0">
                <a:latin typeface="Helvetica" pitchFamily="34" charset="0"/>
              </a:rPr>
              <a:t>-atmosphere 650 °C	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	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organic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carbon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OC</a:t>
            </a:r>
          </a:p>
          <a:p>
            <a:r>
              <a:rPr lang="de-DE" sz="2000" dirty="0" err="1">
                <a:latin typeface="Helvetica" pitchFamily="34" charset="0"/>
              </a:rPr>
              <a:t>step</a:t>
            </a:r>
            <a:r>
              <a:rPr lang="de-DE" sz="2000" dirty="0">
                <a:latin typeface="Helvetica" pitchFamily="34" charset="0"/>
              </a:rPr>
              <a:t>:	O</a:t>
            </a:r>
            <a:r>
              <a:rPr lang="de-DE" sz="2000" baseline="-25000" dirty="0">
                <a:latin typeface="Helvetica" pitchFamily="34" charset="0"/>
              </a:rPr>
              <a:t>2</a:t>
            </a:r>
            <a:r>
              <a:rPr lang="de-DE" sz="2000" dirty="0">
                <a:latin typeface="Helvetica" pitchFamily="34" charset="0"/>
              </a:rPr>
              <a:t>-atmosphere 650 °C	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	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elemental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carbon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EC</a:t>
            </a:r>
          </a:p>
          <a:p>
            <a:r>
              <a:rPr lang="de-DE" sz="2000" dirty="0" err="1">
                <a:latin typeface="Helvetica" pitchFamily="34" charset="0"/>
                <a:sym typeface="Symbol" pitchFamily="18" charset="2"/>
              </a:rPr>
              <a:t>Detection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as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CO</a:t>
            </a:r>
            <a:r>
              <a:rPr lang="de-DE" sz="2000" baseline="-25000" dirty="0">
                <a:latin typeface="Helvetica" pitchFamily="34" charset="0"/>
                <a:sym typeface="Symbol" pitchFamily="18" charset="2"/>
              </a:rPr>
              <a:t>2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 (IR) 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oxidation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of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C on a 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CuO-catalytic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>
                <a:latin typeface="Helvetica" pitchFamily="34" charset="0"/>
                <a:sym typeface="Symbol" pitchFamily="18" charset="2"/>
              </a:rPr>
              <a:t>converter</a:t>
            </a:r>
            <a:r>
              <a:rPr lang="de-DE" sz="2000" dirty="0">
                <a:latin typeface="Helvetica" pitchFamily="34" charset="0"/>
                <a:sym typeface="Symbol" pitchFamily="18" charset="2"/>
              </a:rPr>
              <a:t> (850 °C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)</a:t>
            </a:r>
          </a:p>
          <a:p>
            <a:endParaRPr lang="de-DE" sz="2000" dirty="0" smtClean="0">
              <a:latin typeface="Helvetica" pitchFamily="34" charset="0"/>
              <a:sym typeface="Symbol" pitchFamily="18" charset="2"/>
            </a:endParaRPr>
          </a:p>
          <a:p>
            <a:endParaRPr lang="de-DE" sz="2000" dirty="0">
              <a:latin typeface="Helvetica" pitchFamily="34" charset="0"/>
              <a:sym typeface="Symbol" pitchFamily="18" charset="2"/>
            </a:endParaRPr>
          </a:p>
          <a:p>
            <a:endParaRPr lang="de-DE" sz="2000" dirty="0" smtClean="0">
              <a:latin typeface="Helvetica" pitchFamily="34" charset="0"/>
              <a:sym typeface="Symbol" pitchFamily="18" charset="2"/>
            </a:endParaRPr>
          </a:p>
          <a:p>
            <a:r>
              <a:rPr lang="de-DE" sz="2000" dirty="0" smtClean="0">
                <a:latin typeface="Helvetica" pitchFamily="34" charset="0"/>
                <a:sym typeface="Symbol" pitchFamily="18" charset="2"/>
              </a:rPr>
              <a:t>		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Since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 2012 additional bei a thermo-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graphic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analysis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, </a:t>
            </a:r>
          </a:p>
          <a:p>
            <a:r>
              <a:rPr lang="de-DE" sz="2000" dirty="0" smtClean="0">
                <a:latin typeface="Helvetica" pitchFamily="34" charset="0"/>
                <a:sym typeface="Symbol" pitchFamily="18" charset="2"/>
              </a:rPr>
              <a:t>		(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Labanalyser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Sunset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Laboatory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 Inc., U.S.A.)</a:t>
            </a:r>
          </a:p>
          <a:p>
            <a:r>
              <a:rPr lang="de-DE" sz="2000" dirty="0" smtClean="0">
                <a:latin typeface="Helvetica" pitchFamily="34" charset="0"/>
                <a:sym typeface="Symbol" pitchFamily="18" charset="2"/>
              </a:rPr>
              <a:t>		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Temperature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protocol</a:t>
            </a:r>
            <a:r>
              <a:rPr lang="de-DE" sz="2000" dirty="0" smtClean="0">
                <a:latin typeface="Helvetica" pitchFamily="34" charset="0"/>
                <a:sym typeface="Symbol" pitchFamily="18" charset="2"/>
              </a:rPr>
              <a:t> EUSAAR2, </a:t>
            </a:r>
            <a:r>
              <a:rPr lang="de-DE" sz="2000" dirty="0" err="1" smtClean="0">
                <a:latin typeface="Helvetica" pitchFamily="34" charset="0"/>
                <a:sym typeface="Symbol" pitchFamily="18" charset="2"/>
              </a:rPr>
              <a:t>Transmittance</a:t>
            </a:r>
            <a:endParaRPr lang="de-DE" sz="2000" dirty="0">
              <a:latin typeface="Helvetica" pitchFamily="34" charset="0"/>
              <a:sym typeface="Symbol" pitchFamily="18" charset="2"/>
            </a:endParaRPr>
          </a:p>
          <a:p>
            <a:endParaRPr lang="de-DE" sz="800" dirty="0">
              <a:latin typeface="Helvetica" pitchFamily="34" charset="0"/>
              <a:sym typeface="Symbol" pitchFamily="18" charset="2"/>
            </a:endParaRPr>
          </a:p>
        </p:txBody>
      </p:sp>
      <p:sp>
        <p:nvSpPr>
          <p:cNvPr id="2" name="Pfeil nach unten 1"/>
          <p:cNvSpPr/>
          <p:nvPr/>
        </p:nvSpPr>
        <p:spPr>
          <a:xfrm>
            <a:off x="4089679" y="5566787"/>
            <a:ext cx="683288" cy="5024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059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454220" y="162405"/>
            <a:ext cx="8486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Categorization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of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measurement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days</a:t>
            </a:r>
            <a:endParaRPr lang="de-DE" sz="2400" b="1" dirty="0" smtClean="0">
              <a:solidFill>
                <a:schemeClr val="accent1">
                  <a:lumMod val="75000"/>
                </a:schemeClr>
              </a:solidFill>
              <a:latin typeface="Helvetica" pitchFamily="34" charset="0"/>
            </a:endParaRPr>
          </a:p>
          <a:p>
            <a:pPr algn="r"/>
            <a:r>
              <a:rPr lang="de-DE" sz="2400" b="1" smtClean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for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air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mass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origin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and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rPr>
              <a:t>season</a:t>
            </a:r>
            <a:endParaRPr lang="de-DE" sz="2400" b="1" dirty="0">
              <a:solidFill>
                <a:schemeClr val="accent1">
                  <a:lumMod val="75000"/>
                </a:schemeClr>
              </a:solidFill>
              <a:latin typeface="Helvetic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254846"/>
            <a:ext cx="16462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" y="993403"/>
            <a:ext cx="98028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311150" y="1376365"/>
            <a:ext cx="9586912" cy="3216275"/>
            <a:chOff x="171" y="748"/>
            <a:chExt cx="6039" cy="2026"/>
          </a:xfrm>
        </p:grpSpPr>
        <p:pic>
          <p:nvPicPr>
            <p:cNvPr id="8" name="Picture 5" descr="traje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338"/>
              <a:ext cx="1543" cy="10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trakek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1338"/>
              <a:ext cx="1501" cy="1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171" y="838"/>
              <a:ext cx="1578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defTabSz="914400"/>
              <a:r>
                <a:rPr lang="de-DE" sz="1800" dirty="0" err="1">
                  <a:latin typeface="Helvetica" pitchFamily="34" charset="0"/>
                </a:rPr>
                <a:t>Example</a:t>
              </a:r>
              <a:r>
                <a:rPr lang="de-DE" sz="1800" dirty="0">
                  <a:latin typeface="Helvetica" pitchFamily="34" charset="0"/>
                </a:rPr>
                <a:t> </a:t>
              </a:r>
              <a:r>
                <a:rPr lang="de-DE" sz="1800" dirty="0" err="1">
                  <a:latin typeface="Helvetica" pitchFamily="34" charset="0"/>
                </a:rPr>
                <a:t>sector</a:t>
              </a:r>
              <a:r>
                <a:rPr lang="de-DE" sz="1800" dirty="0">
                  <a:latin typeface="Helvetica" pitchFamily="34" charset="0"/>
                </a:rPr>
                <a:t> </a:t>
              </a:r>
              <a:r>
                <a:rPr lang="de-DE" sz="1800" b="1" dirty="0">
                  <a:latin typeface="Helvetica" pitchFamily="34" charset="0"/>
                </a:rPr>
                <a:t>W</a:t>
              </a:r>
              <a:r>
                <a:rPr lang="de-DE" sz="1800" dirty="0">
                  <a:latin typeface="Helvetica" pitchFamily="34" charset="0"/>
                </a:rPr>
                <a:t>EST</a:t>
              </a:r>
            </a:p>
            <a:p>
              <a:pPr defTabSz="914400"/>
              <a:r>
                <a:rPr lang="de-DE" sz="1800" dirty="0">
                  <a:latin typeface="Helvetica" pitchFamily="34" charset="0"/>
                </a:rPr>
                <a:t>210°-320°</a:t>
              </a:r>
            </a:p>
            <a:p>
              <a:pPr defTabSz="914400"/>
              <a:endParaRPr lang="de-DE" dirty="0"/>
            </a:p>
          </p:txBody>
        </p:sp>
        <p:pic>
          <p:nvPicPr>
            <p:cNvPr id="11" name="Picture 36" descr="WEST_OS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" y="748"/>
              <a:ext cx="2801" cy="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57"/>
            <p:cNvSpPr txBox="1">
              <a:spLocks noChangeArrowheads="1"/>
            </p:cNvSpPr>
            <p:nvPr/>
          </p:nvSpPr>
          <p:spPr bwMode="auto">
            <a:xfrm>
              <a:off x="4672" y="827"/>
              <a:ext cx="153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defTabSz="914400"/>
              <a:r>
                <a:rPr lang="de-DE" sz="1800" dirty="0" err="1">
                  <a:latin typeface="Helvetica" pitchFamily="34" charset="0"/>
                </a:rPr>
                <a:t>Example</a:t>
              </a:r>
              <a:r>
                <a:rPr lang="de-DE" sz="1800" dirty="0">
                  <a:latin typeface="Helvetica" pitchFamily="34" charset="0"/>
                </a:rPr>
                <a:t> </a:t>
              </a:r>
              <a:r>
                <a:rPr lang="de-DE" sz="1800" dirty="0" err="1">
                  <a:latin typeface="Helvetica" pitchFamily="34" charset="0"/>
                </a:rPr>
                <a:t>sector</a:t>
              </a:r>
              <a:r>
                <a:rPr lang="de-DE" sz="1800" dirty="0">
                  <a:latin typeface="Helvetica" pitchFamily="34" charset="0"/>
                </a:rPr>
                <a:t> </a:t>
              </a:r>
              <a:r>
                <a:rPr lang="de-DE" sz="1800" b="1" dirty="0">
                  <a:latin typeface="Helvetica" pitchFamily="34" charset="0"/>
                </a:rPr>
                <a:t>E</a:t>
              </a:r>
              <a:r>
                <a:rPr lang="de-DE" sz="1800" dirty="0">
                  <a:latin typeface="Helvetica" pitchFamily="34" charset="0"/>
                </a:rPr>
                <a:t>AST</a:t>
              </a:r>
            </a:p>
            <a:p>
              <a:pPr defTabSz="914400"/>
              <a:r>
                <a:rPr lang="de-DE" sz="1800" dirty="0">
                  <a:latin typeface="Helvetica" pitchFamily="34" charset="0"/>
                </a:rPr>
                <a:t>35°-140°</a:t>
              </a:r>
            </a:p>
          </p:txBody>
        </p:sp>
      </p:grpSp>
      <p:sp>
        <p:nvSpPr>
          <p:cNvPr id="13" name="Text Box 59"/>
          <p:cNvSpPr txBox="1">
            <a:spLocks noChangeArrowheads="1"/>
          </p:cNvSpPr>
          <p:nvPr/>
        </p:nvSpPr>
        <p:spPr bwMode="auto">
          <a:xfrm>
            <a:off x="398025" y="1115913"/>
            <a:ext cx="1931939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defTabSz="914400"/>
            <a:r>
              <a:rPr lang="de-DE" dirty="0" err="1">
                <a:solidFill>
                  <a:srgbClr val="0070C0"/>
                </a:solidFill>
                <a:latin typeface="Helvetica" pitchFamily="34" charset="0"/>
              </a:rPr>
              <a:t>air</a:t>
            </a:r>
            <a:r>
              <a:rPr lang="de-DE" dirty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Helvetica" pitchFamily="34" charset="0"/>
              </a:rPr>
              <a:t>mass</a:t>
            </a:r>
            <a:r>
              <a:rPr lang="de-DE" dirty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Helvetica" pitchFamily="34" charset="0"/>
              </a:rPr>
              <a:t>origin</a:t>
            </a:r>
            <a:endParaRPr lang="de-DE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11149" y="4482943"/>
            <a:ext cx="9504363" cy="133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953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de-DE" sz="900" dirty="0"/>
          </a:p>
          <a:p>
            <a:pPr eaLnBrk="1" hangingPunct="1"/>
            <a:r>
              <a:rPr lang="de-DE" sz="2400" dirty="0">
                <a:latin typeface="Helvetica" pitchFamily="34" charset="0"/>
              </a:rPr>
              <a:t>96-hour </a:t>
            </a:r>
            <a:r>
              <a:rPr lang="de-DE" sz="2400" dirty="0" err="1">
                <a:latin typeface="Helvetica" pitchFamily="34" charset="0"/>
              </a:rPr>
              <a:t>backward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2400" dirty="0" err="1">
                <a:latin typeface="Helvetica" pitchFamily="34" charset="0"/>
              </a:rPr>
              <a:t>trajectories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2400" dirty="0" err="1">
                <a:latin typeface="Helvetica" pitchFamily="34" charset="0"/>
              </a:rPr>
              <a:t>for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2400" dirty="0" err="1">
                <a:latin typeface="Helvetica" pitchFamily="34" charset="0"/>
              </a:rPr>
              <a:t>two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2400" dirty="0" err="1" smtClean="0">
                <a:latin typeface="Helvetica" pitchFamily="34" charset="0"/>
              </a:rPr>
              <a:t>times</a:t>
            </a:r>
            <a:r>
              <a:rPr lang="de-DE" sz="2400" dirty="0" smtClean="0">
                <a:latin typeface="Helvetica" pitchFamily="34" charset="0"/>
              </a:rPr>
              <a:t> (</a:t>
            </a:r>
            <a:r>
              <a:rPr lang="de-DE" sz="2400" dirty="0">
                <a:latin typeface="Helvetica" pitchFamily="34" charset="0"/>
              </a:rPr>
              <a:t>10 </a:t>
            </a:r>
            <a:r>
              <a:rPr lang="de-DE" sz="2400" dirty="0" err="1">
                <a:latin typeface="Helvetica" pitchFamily="34" charset="0"/>
              </a:rPr>
              <a:t>and</a:t>
            </a:r>
            <a:r>
              <a:rPr lang="de-DE" sz="2400" dirty="0">
                <a:latin typeface="Helvetica" pitchFamily="34" charset="0"/>
              </a:rPr>
              <a:t> 18 </a:t>
            </a:r>
            <a:r>
              <a:rPr lang="de-DE" sz="2400" dirty="0" err="1">
                <a:latin typeface="Helvetica" pitchFamily="34" charset="0"/>
              </a:rPr>
              <a:t>o‘clock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2400" dirty="0" smtClean="0">
                <a:latin typeface="Helvetica" pitchFamily="34" charset="0"/>
              </a:rPr>
              <a:t>CET), </a:t>
            </a:r>
            <a:endParaRPr lang="de-DE" sz="2400" dirty="0">
              <a:latin typeface="Helvetica" pitchFamily="34" charset="0"/>
            </a:endParaRPr>
          </a:p>
          <a:p>
            <a:pPr eaLnBrk="1" hangingPunct="1"/>
            <a:r>
              <a:rPr lang="de-DE" sz="2400" dirty="0" err="1">
                <a:latin typeface="Helvetica" pitchFamily="34" charset="0"/>
              </a:rPr>
              <a:t>for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2400" dirty="0">
                <a:solidFill>
                  <a:srgbClr val="FF3300"/>
                </a:solidFill>
                <a:latin typeface="Helvetica" pitchFamily="34" charset="0"/>
              </a:rPr>
              <a:t>200</a:t>
            </a:r>
            <a:r>
              <a:rPr lang="de-DE" sz="2400" dirty="0">
                <a:latin typeface="Helvetica" pitchFamily="34" charset="0"/>
              </a:rPr>
              <a:t>, </a:t>
            </a:r>
            <a:r>
              <a:rPr lang="de-DE" sz="2400" dirty="0">
                <a:solidFill>
                  <a:srgbClr val="0070C0"/>
                </a:solidFill>
                <a:latin typeface="Helvetica" pitchFamily="34" charset="0"/>
              </a:rPr>
              <a:t>500</a:t>
            </a:r>
            <a:r>
              <a:rPr lang="de-DE" sz="2400" dirty="0">
                <a:latin typeface="Helvetica" pitchFamily="34" charset="0"/>
              </a:rPr>
              <a:t> und </a:t>
            </a:r>
            <a:r>
              <a:rPr lang="de-DE" sz="2400" dirty="0">
                <a:solidFill>
                  <a:srgbClr val="92D050"/>
                </a:solidFill>
                <a:latin typeface="Helvetica" pitchFamily="34" charset="0"/>
              </a:rPr>
              <a:t>1500</a:t>
            </a:r>
            <a:r>
              <a:rPr lang="de-DE" sz="2400" dirty="0">
                <a:latin typeface="Helvetica" pitchFamily="34" charset="0"/>
              </a:rPr>
              <a:t> m </a:t>
            </a:r>
            <a:r>
              <a:rPr lang="de-DE" sz="2400" dirty="0" err="1">
                <a:latin typeface="Helvetica" pitchFamily="34" charset="0"/>
              </a:rPr>
              <a:t>over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2400" dirty="0" err="1">
                <a:latin typeface="Helvetica" pitchFamily="34" charset="0"/>
              </a:rPr>
              <a:t>ground</a:t>
            </a:r>
            <a:endParaRPr lang="de-DE" sz="2400" dirty="0">
              <a:latin typeface="Helvetica" pitchFamily="34" charset="0"/>
            </a:endParaRPr>
          </a:p>
          <a:p>
            <a:pPr eaLnBrk="1" hangingPunct="1"/>
            <a:r>
              <a:rPr lang="de-DE" sz="1600" dirty="0" err="1">
                <a:latin typeface="Helvetica" pitchFamily="34" charset="0"/>
              </a:rPr>
              <a:t>source</a:t>
            </a:r>
            <a:r>
              <a:rPr lang="de-DE" sz="1600" dirty="0">
                <a:latin typeface="Helvetica" pitchFamily="34" charset="0"/>
              </a:rPr>
              <a:t>:</a:t>
            </a:r>
            <a:r>
              <a:rPr lang="de-DE" sz="2400" dirty="0">
                <a:latin typeface="Helvetica" pitchFamily="34" charset="0"/>
              </a:rPr>
              <a:t> </a:t>
            </a:r>
            <a:r>
              <a:rPr lang="de-DE" sz="1600" dirty="0">
                <a:latin typeface="Helvetica" pitchFamily="34" charset="0"/>
              </a:rPr>
              <a:t>http://www.arl.noaa.gov/ready/hysplit4.htm</a:t>
            </a:r>
          </a:p>
        </p:txBody>
      </p:sp>
      <p:sp>
        <p:nvSpPr>
          <p:cNvPr id="16" name="Text Box 65"/>
          <p:cNvSpPr txBox="1">
            <a:spLocks noChangeArrowheads="1"/>
          </p:cNvSpPr>
          <p:nvPr/>
        </p:nvSpPr>
        <p:spPr bwMode="auto">
          <a:xfrm>
            <a:off x="8091963" y="5291673"/>
            <a:ext cx="195438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defTabSz="914400"/>
            <a:r>
              <a:rPr lang="de-DE" sz="2400" b="1" dirty="0"/>
              <a:t>WW 	 </a:t>
            </a:r>
            <a:r>
              <a:rPr lang="de-DE" sz="2400" b="1" dirty="0" smtClean="0"/>
              <a:t>WE</a:t>
            </a:r>
          </a:p>
          <a:p>
            <a:pPr defTabSz="914400"/>
            <a:endParaRPr lang="de-DE" sz="2400" b="1" dirty="0"/>
          </a:p>
          <a:p>
            <a:pPr defTabSz="914400"/>
            <a:r>
              <a:rPr lang="de-DE" sz="2400" b="1" dirty="0" smtClean="0"/>
              <a:t>SW     </a:t>
            </a:r>
            <a:r>
              <a:rPr lang="de-DE" sz="2400" b="1" dirty="0"/>
              <a:t>	 SE</a:t>
            </a:r>
          </a:p>
          <a:p>
            <a:pPr defTabSz="914400"/>
            <a:endParaRPr lang="de-DE" sz="2400" b="1" dirty="0" smtClean="0">
              <a:solidFill>
                <a:srgbClr val="0070C0"/>
              </a:solidFill>
            </a:endParaRPr>
          </a:p>
          <a:p>
            <a:pPr defTabSz="914400"/>
            <a:r>
              <a:rPr lang="de-DE" sz="2400" b="1" dirty="0" smtClean="0">
                <a:solidFill>
                  <a:srgbClr val="0070C0"/>
                </a:solidFill>
              </a:rPr>
              <a:t>53.3%</a:t>
            </a:r>
            <a:r>
              <a:rPr lang="de-DE" sz="2400" b="1" dirty="0">
                <a:solidFill>
                  <a:srgbClr val="0070C0"/>
                </a:solidFill>
              </a:rPr>
              <a:t>	</a:t>
            </a:r>
            <a:r>
              <a:rPr lang="de-DE" sz="2400" b="1" dirty="0" smtClean="0">
                <a:solidFill>
                  <a:srgbClr val="0070C0"/>
                </a:solidFill>
              </a:rPr>
              <a:t>15.1%</a:t>
            </a:r>
            <a:endParaRPr lang="de-DE" sz="2000" b="1" dirty="0">
              <a:solidFill>
                <a:srgbClr val="0070C0"/>
              </a:solidFill>
            </a:endParaRP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398026" y="5829406"/>
            <a:ext cx="1050288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defTabSz="914400"/>
            <a:r>
              <a:rPr lang="de-DE" dirty="0" err="1">
                <a:solidFill>
                  <a:srgbClr val="0070C0"/>
                </a:solidFill>
                <a:latin typeface="Helvetica" pitchFamily="34" charset="0"/>
              </a:rPr>
              <a:t>season</a:t>
            </a:r>
            <a:endParaRPr lang="de-DE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18" name="Text Box 62"/>
          <p:cNvSpPr txBox="1">
            <a:spLocks noChangeArrowheads="1"/>
          </p:cNvSpPr>
          <p:nvPr/>
        </p:nvSpPr>
        <p:spPr bwMode="auto">
          <a:xfrm>
            <a:off x="400050" y="6320135"/>
            <a:ext cx="43947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defTabSz="914400"/>
            <a:r>
              <a:rPr lang="de-DE" sz="2400" b="1" dirty="0">
                <a:latin typeface="Helvetica" pitchFamily="34" charset="0"/>
              </a:rPr>
              <a:t>W</a:t>
            </a:r>
            <a:r>
              <a:rPr lang="de-DE" sz="2400" dirty="0">
                <a:latin typeface="Helvetica" pitchFamily="34" charset="0"/>
              </a:rPr>
              <a:t>inter: 	November – April</a:t>
            </a:r>
          </a:p>
          <a:p>
            <a:pPr defTabSz="914400"/>
            <a:r>
              <a:rPr lang="de-DE" sz="2400" b="1" dirty="0">
                <a:latin typeface="Helvetica" pitchFamily="34" charset="0"/>
              </a:rPr>
              <a:t>S</a:t>
            </a:r>
            <a:r>
              <a:rPr lang="de-DE" sz="2400" dirty="0">
                <a:latin typeface="Helvetica" pitchFamily="34" charset="0"/>
              </a:rPr>
              <a:t>ummer:	May - </a:t>
            </a:r>
            <a:r>
              <a:rPr lang="de-DE" sz="2400" dirty="0" err="1">
                <a:latin typeface="Helvetica" pitchFamily="34" charset="0"/>
              </a:rPr>
              <a:t>October</a:t>
            </a:r>
            <a:endParaRPr lang="de-DE" sz="2400" dirty="0">
              <a:latin typeface="Helvetica" pitchFamily="34" charset="0"/>
            </a:endParaRPr>
          </a:p>
        </p:txBody>
      </p:sp>
      <p:sp>
        <p:nvSpPr>
          <p:cNvPr id="4" name="Pfeil nach rechts 3"/>
          <p:cNvSpPr/>
          <p:nvPr/>
        </p:nvSpPr>
        <p:spPr>
          <a:xfrm rot="1141908">
            <a:off x="6304666" y="5257095"/>
            <a:ext cx="1244141" cy="6985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5"/>
          <p:cNvCxnSpPr/>
          <p:nvPr/>
        </p:nvCxnSpPr>
        <p:spPr>
          <a:xfrm>
            <a:off x="7978596" y="5909016"/>
            <a:ext cx="1981603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99800" y="6202001"/>
            <a:ext cx="1938706" cy="8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520558" y="6260614"/>
            <a:ext cx="227895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Helvetica" pitchFamily="34" charset="0"/>
              </a:rPr>
              <a:t>68%  </a:t>
            </a:r>
            <a:r>
              <a:rPr lang="de-DE" dirty="0" err="1" smtClean="0">
                <a:solidFill>
                  <a:srgbClr val="0070C0"/>
                </a:solidFill>
                <a:latin typeface="Helvetica" pitchFamily="34" charset="0"/>
              </a:rPr>
              <a:t>of</a:t>
            </a:r>
            <a:r>
              <a:rPr lang="de-DE" dirty="0" smtClean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Helvetica" pitchFamily="34" charset="0"/>
              </a:rPr>
              <a:t>days</a:t>
            </a:r>
            <a:r>
              <a:rPr lang="de-DE" dirty="0" smtClean="0">
                <a:solidFill>
                  <a:srgbClr val="0070C0"/>
                </a:solidFill>
                <a:latin typeface="Helvetica" pitchFamily="34" charset="0"/>
              </a:rPr>
              <a:t>  </a:t>
            </a:r>
          </a:p>
          <a:p>
            <a:r>
              <a:rPr lang="de-DE" dirty="0" smtClean="0">
                <a:solidFill>
                  <a:srgbClr val="0070C0"/>
                </a:solidFill>
                <a:latin typeface="Helvetica" pitchFamily="34" charset="0"/>
              </a:rPr>
              <a:t>in </a:t>
            </a:r>
            <a:r>
              <a:rPr lang="de-DE" dirty="0" err="1" smtClean="0">
                <a:solidFill>
                  <a:srgbClr val="0070C0"/>
                </a:solidFill>
                <a:latin typeface="Helvetica" pitchFamily="34" charset="0"/>
              </a:rPr>
              <a:t>categories</a:t>
            </a:r>
            <a:endParaRPr lang="de-DE" dirty="0" smtClean="0">
              <a:solidFill>
                <a:srgbClr val="0070C0"/>
              </a:solidFill>
              <a:latin typeface="Helvetica" pitchFamily="34" charset="0"/>
            </a:endParaRPr>
          </a:p>
          <a:p>
            <a:r>
              <a:rPr lang="de-DE" sz="1600" dirty="0" smtClean="0">
                <a:solidFill>
                  <a:srgbClr val="0070C0"/>
                </a:solidFill>
                <a:latin typeface="Helvetica" pitchFamily="34" charset="0"/>
              </a:rPr>
              <a:t>(11/1992 </a:t>
            </a:r>
            <a:r>
              <a:rPr lang="de-DE" sz="1600" dirty="0" err="1" smtClean="0">
                <a:solidFill>
                  <a:srgbClr val="0070C0"/>
                </a:solidFill>
                <a:latin typeface="Helvetica" pitchFamily="34" charset="0"/>
              </a:rPr>
              <a:t>until</a:t>
            </a:r>
            <a:r>
              <a:rPr lang="de-DE" sz="1600" dirty="0" smtClean="0">
                <a:solidFill>
                  <a:srgbClr val="0070C0"/>
                </a:solidFill>
                <a:latin typeface="Helvetica" pitchFamily="34" charset="0"/>
              </a:rPr>
              <a:t> 12/2014)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8493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958850"/>
            <a:ext cx="9627593" cy="571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883172"/>
            <a:ext cx="95170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25080" y="6893825"/>
            <a:ext cx="555472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1pPr>
            <a:lvl2pPr marL="742950" indent="-28575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2pPr>
            <a:lvl3pPr marL="1143000" indent="-22860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3pPr>
            <a:lvl4pPr marL="1600200" indent="-22860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4pPr>
            <a:lvl5pPr marL="2057400" indent="-228600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200">
                <a:solidFill>
                  <a:srgbClr val="000000"/>
                </a:solidFill>
                <a:latin typeface="Bitstream Vera Sans" pitchFamily="34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The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error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bars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are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the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smtClean="0">
                <a:solidFill>
                  <a:prstClr val="black"/>
                </a:solidFill>
                <a:latin typeface="Helvetica" pitchFamily="34" charset="0"/>
              </a:rPr>
              <a:t>positive </a:t>
            </a:r>
            <a:r>
              <a:rPr lang="de-DE" sz="1400" dirty="0" err="1" smtClean="0">
                <a:solidFill>
                  <a:prstClr val="black"/>
                </a:solidFill>
                <a:latin typeface="Helvetica" pitchFamily="34" charset="0"/>
              </a:rPr>
              <a:t>standard</a:t>
            </a:r>
            <a:r>
              <a:rPr lang="de-DE" sz="1400" dirty="0" smtClean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deviation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of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endParaRPr lang="de-DE" sz="1400" dirty="0" smtClean="0">
              <a:solidFill>
                <a:prstClr val="black"/>
              </a:solidFill>
              <a:latin typeface="Helvetica" pitchFamily="34" charset="0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dirty="0" err="1" smtClean="0">
                <a:solidFill>
                  <a:prstClr val="black"/>
                </a:solidFill>
                <a:latin typeface="Helvetica" pitchFamily="34" charset="0"/>
              </a:rPr>
              <a:t>daily</a:t>
            </a:r>
            <a:r>
              <a:rPr lang="de-DE" sz="1400" dirty="0" smtClean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particle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mass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Helvetica" pitchFamily="34" charset="0"/>
              </a:rPr>
              <a:t>concentration</a:t>
            </a:r>
            <a:r>
              <a:rPr lang="de-DE" sz="1400" dirty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Helvetica" pitchFamily="34" charset="0"/>
              </a:rPr>
              <a:t>means</a:t>
            </a:r>
            <a:r>
              <a:rPr lang="de-DE" sz="1400" dirty="0" smtClean="0">
                <a:solidFill>
                  <a:prstClr val="black"/>
                </a:solidFill>
                <a:latin typeface="Helvetica" pitchFamily="34" charset="0"/>
              </a:rPr>
              <a:t>. </a:t>
            </a:r>
            <a:r>
              <a:rPr lang="de-DE" sz="1400" dirty="0" err="1" smtClean="0">
                <a:solidFill>
                  <a:prstClr val="black"/>
                </a:solidFill>
                <a:latin typeface="Helvetica" pitchFamily="34" charset="0"/>
              </a:rPr>
              <a:t>For</a:t>
            </a:r>
            <a:r>
              <a:rPr lang="de-DE" sz="1400" dirty="0" smtClean="0">
                <a:solidFill>
                  <a:prstClr val="black"/>
                </a:solidFill>
                <a:latin typeface="Helvetica" pitchFamily="34" charset="0"/>
              </a:rPr>
              <a:t> 2014 </a:t>
            </a:r>
            <a:r>
              <a:rPr lang="de-DE" sz="1400" dirty="0" err="1" smtClean="0">
                <a:solidFill>
                  <a:prstClr val="black"/>
                </a:solidFill>
                <a:latin typeface="Helvetica" pitchFamily="34" charset="0"/>
              </a:rPr>
              <a:t>preliminary</a:t>
            </a:r>
            <a:r>
              <a:rPr lang="de-DE" sz="1400" dirty="0" smtClean="0">
                <a:solidFill>
                  <a:prstClr val="black"/>
                </a:solidFill>
                <a:latin typeface="Helvetica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Helvetica" pitchFamily="34" charset="0"/>
              </a:rPr>
              <a:t>data</a:t>
            </a:r>
            <a:r>
              <a:rPr lang="de-DE" sz="1400" dirty="0" smtClean="0">
                <a:solidFill>
                  <a:prstClr val="black"/>
                </a:solidFill>
                <a:latin typeface="Helvetica" pitchFamily="34" charset="0"/>
              </a:rPr>
              <a:t>.</a:t>
            </a:r>
            <a:endParaRPr lang="de-DE" sz="1400" dirty="0">
              <a:solidFill>
                <a:prstClr val="black"/>
              </a:solidFill>
              <a:latin typeface="Helvetica" pitchFamily="34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8628" y="6822295"/>
            <a:ext cx="14899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11547" y="95320"/>
            <a:ext cx="9359900" cy="661988"/>
          </a:xfrm>
          <a:prstGeom prst="rect">
            <a:avLst/>
          </a:prstGeom>
        </p:spPr>
        <p:txBody>
          <a:bodyPr/>
          <a:lstStyle>
            <a:lvl1pPr algn="ctr" defTabSz="50415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PM</a:t>
            </a:r>
            <a:r>
              <a:rPr lang="de-DE" sz="2400" b="1" baseline="-25000" dirty="0" smtClean="0">
                <a:solidFill>
                  <a:srgbClr val="000099"/>
                </a:solidFill>
                <a:latin typeface="Helvetica" pitchFamily="34" charset="0"/>
              </a:rPr>
              <a:t>10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concentration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content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of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main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</a:p>
          <a:p>
            <a:pPr algn="r"/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water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soluble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ions</a:t>
            </a:r>
            <a:r>
              <a:rPr lang="de-DE" sz="2400" b="1" dirty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and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carbon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since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1993 (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yearly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 </a:t>
            </a:r>
            <a:r>
              <a:rPr lang="de-DE" sz="2400" b="1" dirty="0" err="1" smtClean="0">
                <a:solidFill>
                  <a:srgbClr val="000099"/>
                </a:solidFill>
                <a:latin typeface="Helvetica" pitchFamily="34" charset="0"/>
              </a:rPr>
              <a:t>means</a:t>
            </a:r>
            <a:r>
              <a:rPr lang="de-DE" sz="2400" b="1" dirty="0" smtClean="0">
                <a:solidFill>
                  <a:srgbClr val="000099"/>
                </a:solidFill>
                <a:latin typeface="Helvetica" pitchFamily="34" charset="0"/>
              </a:rPr>
              <a:t>)</a:t>
            </a:r>
            <a:endParaRPr lang="de-DE" sz="2400" b="1" dirty="0">
              <a:solidFill>
                <a:srgbClr val="000099"/>
              </a:solidFill>
              <a:latin typeface="Helvetic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917127" y="6955380"/>
            <a:ext cx="2094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38A8"/>
                </a:solidFill>
                <a:latin typeface="Helvetica" pitchFamily="34" charset="0"/>
              </a:rPr>
              <a:t>HV-filter-</a:t>
            </a:r>
            <a:r>
              <a:rPr lang="de-DE" dirty="0" err="1" smtClean="0">
                <a:solidFill>
                  <a:srgbClr val="0038A8"/>
                </a:solidFill>
                <a:latin typeface="Helvetica" pitchFamily="34" charset="0"/>
              </a:rPr>
              <a:t>sampler</a:t>
            </a:r>
            <a:endParaRPr lang="de-DE" dirty="0">
              <a:solidFill>
                <a:srgbClr val="0038A8"/>
              </a:solidFill>
              <a:latin typeface="Helvetic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5556" y="6215497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>
                <a:solidFill>
                  <a:prstClr val="black"/>
                </a:solidFill>
                <a:latin typeface="Helvetica" pitchFamily="34" charset="0"/>
              </a:rPr>
              <a:t>Measuring</a:t>
            </a:r>
            <a:r>
              <a:rPr lang="de-DE" sz="1200" b="1" dirty="0" smtClean="0">
                <a:solidFill>
                  <a:prstClr val="black"/>
                </a:solidFill>
                <a:latin typeface="Helvetica" pitchFamily="34" charset="0"/>
              </a:rPr>
              <a:t> </a:t>
            </a:r>
          </a:p>
          <a:p>
            <a:r>
              <a:rPr lang="de-DE" sz="1200" b="1" dirty="0" err="1" smtClean="0">
                <a:solidFill>
                  <a:prstClr val="black"/>
                </a:solidFill>
                <a:latin typeface="Helvetica" pitchFamily="34" charset="0"/>
              </a:rPr>
              <a:t>days</a:t>
            </a:r>
            <a:endParaRPr lang="de-DE" sz="1200" b="1" dirty="0">
              <a:solidFill>
                <a:prstClr val="black"/>
              </a:solidFill>
              <a:latin typeface="Helvetica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582296" y="1901023"/>
            <a:ext cx="7968171" cy="1710057"/>
            <a:chOff x="1019007" y="1778730"/>
            <a:chExt cx="8285765" cy="1710057"/>
          </a:xfrm>
        </p:grpSpPr>
        <p:sp>
          <p:nvSpPr>
            <p:cNvPr id="4" name="Pfeil nach rechts 3"/>
            <p:cNvSpPr/>
            <p:nvPr/>
          </p:nvSpPr>
          <p:spPr>
            <a:xfrm rot="1482885">
              <a:off x="1019007" y="1778730"/>
              <a:ext cx="2885197" cy="484632"/>
            </a:xfrm>
            <a:prstGeom prst="rightArrow">
              <a:avLst/>
            </a:prstGeom>
            <a:solidFill>
              <a:srgbClr val="92D05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2" name="Pfeil nach rechts 11"/>
            <p:cNvSpPr/>
            <p:nvPr/>
          </p:nvSpPr>
          <p:spPr>
            <a:xfrm>
              <a:off x="3916809" y="2366608"/>
              <a:ext cx="5387963" cy="484632"/>
            </a:xfrm>
            <a:prstGeom prst="rightArrow">
              <a:avLst/>
            </a:prstGeom>
            <a:solidFill>
              <a:srgbClr val="92D05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3925832" y="2780901"/>
              <a:ext cx="491600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prstClr val="black"/>
                  </a:solidFill>
                  <a:latin typeface="Helvetica" pitchFamily="34" charset="0"/>
                </a:rPr>
                <a:t>Mean</a:t>
              </a:r>
              <a:r>
                <a:rPr lang="de-DE" dirty="0" smtClean="0">
                  <a:solidFill>
                    <a:prstClr val="black"/>
                  </a:solidFill>
                  <a:latin typeface="Helvetica" pitchFamily="34" charset="0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Helvetica" pitchFamily="34" charset="0"/>
                </a:rPr>
                <a:t>yearly</a:t>
              </a:r>
              <a:r>
                <a:rPr lang="de-DE" dirty="0" smtClean="0">
                  <a:solidFill>
                    <a:prstClr val="black"/>
                  </a:solidFill>
                  <a:latin typeface="Helvetica" pitchFamily="34" charset="0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Helvetica" pitchFamily="34" charset="0"/>
                </a:rPr>
                <a:t>concentration</a:t>
              </a:r>
              <a:r>
                <a:rPr lang="de-DE" dirty="0" smtClean="0">
                  <a:solidFill>
                    <a:prstClr val="black"/>
                  </a:solidFill>
                  <a:latin typeface="Helvetica" pitchFamily="34" charset="0"/>
                </a:rPr>
                <a:t> (2000-2014) </a:t>
              </a:r>
            </a:p>
            <a:p>
              <a:r>
                <a:rPr lang="de-DE" dirty="0" smtClean="0">
                  <a:solidFill>
                    <a:prstClr val="black"/>
                  </a:solidFill>
                  <a:latin typeface="Helvetica" pitchFamily="34" charset="0"/>
                </a:rPr>
                <a:t>(22.3 ± 2.9) µg/m³, </a:t>
              </a:r>
              <a:r>
                <a:rPr lang="de-DE" dirty="0" err="1" smtClean="0">
                  <a:solidFill>
                    <a:prstClr val="black"/>
                  </a:solidFill>
                  <a:latin typeface="Helvetica" pitchFamily="34" charset="0"/>
                </a:rPr>
                <a:t>variation</a:t>
              </a:r>
              <a:r>
                <a:rPr lang="de-DE" dirty="0">
                  <a:solidFill>
                    <a:prstClr val="black"/>
                  </a:solidFill>
                  <a:latin typeface="Helvetica" pitchFamily="34" charset="0"/>
                </a:rPr>
                <a:t> </a:t>
              </a:r>
              <a:r>
                <a:rPr lang="de-DE" dirty="0" smtClean="0">
                  <a:solidFill>
                    <a:prstClr val="black"/>
                  </a:solidFill>
                  <a:latin typeface="Helvetica" pitchFamily="34" charset="0"/>
                </a:rPr>
                <a:t>± 13%</a:t>
              </a:r>
              <a:endParaRPr lang="de-DE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5094784" y="6350558"/>
            <a:ext cx="461954" cy="241161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331140" y="6591182"/>
            <a:ext cx="4011034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-25000" dirty="0" smtClean="0">
                <a:solidFill>
                  <a:srgbClr val="FF0000"/>
                </a:solidFill>
                <a:latin typeface="Helvetica" pitchFamily="34" charset="0"/>
              </a:rPr>
              <a:t>12.02.2003 </a:t>
            </a:r>
            <a:r>
              <a:rPr lang="de-DE" baseline="-25000" dirty="0" err="1">
                <a:solidFill>
                  <a:srgbClr val="FF0000"/>
                </a:solidFill>
                <a:latin typeface="Helvetica" pitchFamily="34" charset="0"/>
              </a:rPr>
              <a:t>until</a:t>
            </a:r>
            <a:r>
              <a:rPr lang="de-DE" baseline="-25000" dirty="0">
                <a:solidFill>
                  <a:srgbClr val="FF0000"/>
                </a:solidFill>
                <a:latin typeface="Helvetica" pitchFamily="34" charset="0"/>
              </a:rPr>
              <a:t> 09.10.2003 </a:t>
            </a:r>
            <a:r>
              <a:rPr lang="de-DE" baseline="-25000" dirty="0" err="1">
                <a:solidFill>
                  <a:srgbClr val="FF0000"/>
                </a:solidFill>
                <a:latin typeface="Helvetica" pitchFamily="34" charset="0"/>
              </a:rPr>
              <a:t>no</a:t>
            </a:r>
            <a:r>
              <a:rPr lang="de-DE" baseline="-250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de-DE" baseline="-25000" dirty="0" err="1">
                <a:solidFill>
                  <a:srgbClr val="FF0000"/>
                </a:solidFill>
                <a:latin typeface="Helvetica" pitchFamily="34" charset="0"/>
              </a:rPr>
              <a:t>sampling</a:t>
            </a:r>
            <a:r>
              <a:rPr lang="de-DE" baseline="-250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de-DE" baseline="-25000" dirty="0" err="1">
                <a:solidFill>
                  <a:srgbClr val="FF0000"/>
                </a:solidFill>
                <a:latin typeface="Helvetica" pitchFamily="34" charset="0"/>
              </a:rPr>
              <a:t>for</a:t>
            </a:r>
            <a:r>
              <a:rPr lang="de-DE" baseline="-25000" dirty="0">
                <a:solidFill>
                  <a:srgbClr val="FF0000"/>
                </a:solidFill>
                <a:latin typeface="Helvetica" pitchFamily="34" charset="0"/>
              </a:rPr>
              <a:t> PM10</a:t>
            </a:r>
          </a:p>
        </p:txBody>
      </p:sp>
    </p:spTree>
    <p:extLst>
      <p:ext uri="{BB962C8B-B14F-4D97-AF65-F5344CB8AC3E}">
        <p14:creationId xmlns:p14="http://schemas.microsoft.com/office/powerpoint/2010/main" xmlns="" val="16122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OS_Design_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TROPOS_Design_16-9.thmx</Template>
  <TotalTime>17</TotalTime>
  <Words>670</Words>
  <Application>Microsoft Office PowerPoint</Application>
  <PresentationFormat>Custom</PresentationFormat>
  <Paragraphs>192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TROPOS_Design_16-9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Brown</dc:creator>
  <cp:lastModifiedBy>Radisson - Guest</cp:lastModifiedBy>
  <cp:revision>232</cp:revision>
  <cp:lastPrinted>2015-04-17T14:09:15Z</cp:lastPrinted>
  <dcterms:created xsi:type="dcterms:W3CDTF">2012-06-26T16:59:07Z</dcterms:created>
  <dcterms:modified xsi:type="dcterms:W3CDTF">2015-05-06T15:56:36Z</dcterms:modified>
</cp:coreProperties>
</file>